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3"/>
  </p:notesMasterIdLst>
  <p:sldIdLst>
    <p:sldId id="279" r:id="rId2"/>
    <p:sldId id="257" r:id="rId3"/>
    <p:sldId id="258" r:id="rId4"/>
    <p:sldId id="307" r:id="rId5"/>
    <p:sldId id="308" r:id="rId6"/>
    <p:sldId id="280" r:id="rId7"/>
    <p:sldId id="380" r:id="rId8"/>
    <p:sldId id="381" r:id="rId9"/>
    <p:sldId id="304" r:id="rId10"/>
    <p:sldId id="305" r:id="rId11"/>
    <p:sldId id="385" r:id="rId12"/>
    <p:sldId id="320" r:id="rId13"/>
    <p:sldId id="338" r:id="rId14"/>
    <p:sldId id="348" r:id="rId15"/>
    <p:sldId id="331" r:id="rId16"/>
    <p:sldId id="346" r:id="rId17"/>
    <p:sldId id="347" r:id="rId18"/>
    <p:sldId id="345" r:id="rId19"/>
    <p:sldId id="332" r:id="rId20"/>
    <p:sldId id="377" r:id="rId21"/>
    <p:sldId id="317" r:id="rId22"/>
    <p:sldId id="333" r:id="rId23"/>
    <p:sldId id="330" r:id="rId24"/>
    <p:sldId id="309" r:id="rId25"/>
    <p:sldId id="311" r:id="rId26"/>
    <p:sldId id="312" r:id="rId27"/>
    <p:sldId id="376" r:id="rId28"/>
    <p:sldId id="313" r:id="rId29"/>
    <p:sldId id="314" r:id="rId30"/>
    <p:sldId id="315" r:id="rId31"/>
    <p:sldId id="316" r:id="rId32"/>
    <p:sldId id="339" r:id="rId33"/>
    <p:sldId id="335" r:id="rId34"/>
    <p:sldId id="336" r:id="rId35"/>
    <p:sldId id="342" r:id="rId36"/>
    <p:sldId id="344" r:id="rId37"/>
    <p:sldId id="343" r:id="rId38"/>
    <p:sldId id="383" r:id="rId39"/>
    <p:sldId id="337" r:id="rId40"/>
    <p:sldId id="340" r:id="rId41"/>
    <p:sldId id="302" r:id="rId42"/>
    <p:sldId id="321" r:id="rId43"/>
    <p:sldId id="355" r:id="rId44"/>
    <p:sldId id="363" r:id="rId45"/>
    <p:sldId id="364" r:id="rId46"/>
    <p:sldId id="322" r:id="rId47"/>
    <p:sldId id="323" r:id="rId48"/>
    <p:sldId id="384" r:id="rId49"/>
    <p:sldId id="365" r:id="rId50"/>
    <p:sldId id="366" r:id="rId51"/>
    <p:sldId id="367" r:id="rId52"/>
    <p:sldId id="369" r:id="rId53"/>
    <p:sldId id="371" r:id="rId54"/>
    <p:sldId id="372" r:id="rId55"/>
    <p:sldId id="368" r:id="rId56"/>
    <p:sldId id="373" r:id="rId57"/>
    <p:sldId id="374" r:id="rId58"/>
    <p:sldId id="350" r:id="rId59"/>
    <p:sldId id="351" r:id="rId60"/>
    <p:sldId id="352" r:id="rId61"/>
    <p:sldId id="354" r:id="rId62"/>
    <p:sldId id="353" r:id="rId63"/>
    <p:sldId id="341" r:id="rId64"/>
    <p:sldId id="324" r:id="rId65"/>
    <p:sldId id="325" r:id="rId66"/>
    <p:sldId id="326" r:id="rId67"/>
    <p:sldId id="327" r:id="rId68"/>
    <p:sldId id="328" r:id="rId69"/>
    <p:sldId id="329" r:id="rId70"/>
    <p:sldId id="382" r:id="rId71"/>
    <p:sldId id="30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3C2B"/>
    <a:srgbClr val="0065B0"/>
    <a:srgbClr val="FFFFFF"/>
    <a:srgbClr val="E76254"/>
    <a:srgbClr val="01A08A"/>
    <a:srgbClr val="F69F40"/>
    <a:srgbClr val="F48F20"/>
    <a:srgbClr val="F7AA58"/>
    <a:srgbClr val="FFF6D9"/>
    <a:srgbClr val="B33F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9" autoAdjust="0"/>
    <p:restoredTop sz="94660"/>
  </p:normalViewPr>
  <p:slideViewPr>
    <p:cSldViewPr snapToGrid="0">
      <p:cViewPr varScale="1">
        <p:scale>
          <a:sx n="62" d="100"/>
          <a:sy n="62" d="100"/>
        </p:scale>
        <p:origin x="81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F3E4C-7C94-4BF3-897F-69B76BF34905}" type="datetimeFigureOut">
              <a:rPr lang="en-GB" smtClean="0"/>
              <a:t>26/02/2024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59D84-7AD2-4F35-9177-9966E85B1D52}" type="slidenum">
              <a:rPr lang="en-GB" smtClean="0"/>
              <a:t>‹#›</a:t>
            </a:fld>
            <a:endParaRPr lang="en-GB"/>
          </a:p>
        </p:txBody>
      </p:sp>
    </p:spTree>
    <p:extLst>
      <p:ext uri="{BB962C8B-B14F-4D97-AF65-F5344CB8AC3E}">
        <p14:creationId xmlns:p14="http://schemas.microsoft.com/office/powerpoint/2010/main" val="3317241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9D11-05BD-92B2-BEAC-72491257331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9AF8DC6-ABE1-D783-93A6-EC8013C3B3B2}"/>
              </a:ext>
            </a:extLst>
          </p:cNvPr>
          <p:cNvSpPr>
            <a:spLocks noGrp="1"/>
          </p:cNvSpPr>
          <p:nvPr>
            <p:ph type="subTitle" idx="1"/>
          </p:nvPr>
        </p:nvSpPr>
        <p:spPr>
          <a:xfrm>
            <a:off x="1601822" y="4887337"/>
            <a:ext cx="9144000" cy="1655762"/>
          </a:xfrm>
        </p:spPr>
        <p:txBody>
          <a:bodyPr>
            <a:normAutofit/>
          </a:bodyPr>
          <a:lstStyle>
            <a:lvl1pPr marL="0" indent="0" algn="ctr">
              <a:buNone/>
              <a:defRPr sz="2800">
                <a:solidFill>
                  <a:schemeClr val="bg1"/>
                </a:solidFill>
                <a:latin typeface="Franklin Gothic Demi" panose="020B07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458945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22171F-7F37-458B-E310-C64CC24B9571}"/>
              </a:ext>
            </a:extLst>
          </p:cNvPr>
          <p:cNvSpPr/>
          <p:nvPr userDrawn="1"/>
        </p:nvSpPr>
        <p:spPr>
          <a:xfrm>
            <a:off x="0" y="0"/>
            <a:ext cx="12192000" cy="1154096"/>
          </a:xfrm>
          <a:prstGeom prst="rect">
            <a:avLst/>
          </a:prstGeom>
          <a:solidFill>
            <a:srgbClr val="F7A855"/>
          </a:solidFill>
          <a:ln>
            <a:solidFill>
              <a:srgbClr val="F7A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EB3B69C-5102-F7EC-ACA1-B357C88005B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367444F-E134-DF1E-A1B3-041F3CB38036}"/>
              </a:ext>
            </a:extLst>
          </p:cNvPr>
          <p:cNvSpPr>
            <a:spLocks noGrp="1"/>
          </p:cNvSpPr>
          <p:nvPr>
            <p:ph type="body" orient="vert" idx="1"/>
          </p:nvPr>
        </p:nvSpPr>
        <p:spPr>
          <a:xfrm>
            <a:off x="6461760" y="1825625"/>
            <a:ext cx="489204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A3D3E8F7-DFA2-87D3-246E-6EDA78447C5E}"/>
              </a:ext>
            </a:extLst>
          </p:cNvPr>
          <p:cNvSpPr>
            <a:spLocks noGrp="1"/>
          </p:cNvSpPr>
          <p:nvPr>
            <p:ph type="ftr" sz="quarter" idx="11"/>
          </p:nvPr>
        </p:nvSpPr>
        <p:spPr>
          <a:xfrm>
            <a:off x="0" y="6363474"/>
            <a:ext cx="4114800" cy="365125"/>
          </a:xfrm>
          <a:prstGeom prst="rect">
            <a:avLst/>
          </a:prstGeom>
        </p:spPr>
        <p:txBody>
          <a:bodyPr/>
          <a:lstStyle/>
          <a:p>
            <a:r>
              <a:rPr lang="en-GB"/>
              <a:t>POL2017 W5 – Surveys I</a:t>
            </a:r>
            <a:endParaRPr lang="en-GB" dirty="0"/>
          </a:p>
        </p:txBody>
      </p:sp>
      <p:sp>
        <p:nvSpPr>
          <p:cNvPr id="6" name="Slide Number Placeholder 5">
            <a:extLst>
              <a:ext uri="{FF2B5EF4-FFF2-40B4-BE49-F238E27FC236}">
                <a16:creationId xmlns:a16="http://schemas.microsoft.com/office/drawing/2014/main" id="{0084D201-4FE7-45F0-EE4D-E77E00679242}"/>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
        <p:nvSpPr>
          <p:cNvPr id="7" name="Rectangle 6">
            <a:extLst>
              <a:ext uri="{FF2B5EF4-FFF2-40B4-BE49-F238E27FC236}">
                <a16:creationId xmlns:a16="http://schemas.microsoft.com/office/drawing/2014/main" id="{588B5922-6DD0-09AE-40A9-EC242DC6857E}"/>
              </a:ext>
            </a:extLst>
          </p:cNvPr>
          <p:cNvSpPr/>
          <p:nvPr userDrawn="1"/>
        </p:nvSpPr>
        <p:spPr>
          <a:xfrm>
            <a:off x="2892797" y="215225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14B5CBE-ECB8-D850-33FA-52C867A9611F}"/>
              </a:ext>
            </a:extLst>
          </p:cNvPr>
          <p:cNvSpPr/>
          <p:nvPr userDrawn="1"/>
        </p:nvSpPr>
        <p:spPr>
          <a:xfrm>
            <a:off x="2892799" y="2955421"/>
            <a:ext cx="553278" cy="503721"/>
          </a:xfrm>
          <a:prstGeom prst="rect">
            <a:avLst/>
          </a:prstGeom>
          <a:solidFill>
            <a:srgbClr val="FEF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57FF8C6-A5E1-9C6A-E79E-405B34F814DD}"/>
              </a:ext>
            </a:extLst>
          </p:cNvPr>
          <p:cNvSpPr/>
          <p:nvPr userDrawn="1"/>
        </p:nvSpPr>
        <p:spPr>
          <a:xfrm>
            <a:off x="1827621" y="2955421"/>
            <a:ext cx="553278" cy="502377"/>
          </a:xfrm>
          <a:prstGeom prst="rect">
            <a:avLst/>
          </a:prstGeom>
          <a:solidFill>
            <a:srgbClr val="72B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869F75A-002C-2529-CB1D-D09D74F122F8}"/>
              </a:ext>
            </a:extLst>
          </p:cNvPr>
          <p:cNvSpPr/>
          <p:nvPr userDrawn="1"/>
        </p:nvSpPr>
        <p:spPr>
          <a:xfrm>
            <a:off x="3836982" y="215466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9E80ED7E-B825-169D-5F98-6B2CD58FDAA0}"/>
              </a:ext>
            </a:extLst>
          </p:cNvPr>
          <p:cNvSpPr/>
          <p:nvPr userDrawn="1"/>
        </p:nvSpPr>
        <p:spPr>
          <a:xfrm>
            <a:off x="1827621" y="2137131"/>
            <a:ext cx="553278" cy="502377"/>
          </a:xfrm>
          <a:prstGeom prst="rect">
            <a:avLst/>
          </a:prstGeom>
          <a:solidFill>
            <a:srgbClr val="3767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0DC89A4-D434-533C-A09D-9183CB354F82}"/>
              </a:ext>
            </a:extLst>
          </p:cNvPr>
          <p:cNvSpPr/>
          <p:nvPr userDrawn="1"/>
        </p:nvSpPr>
        <p:spPr>
          <a:xfrm>
            <a:off x="3836982" y="2955421"/>
            <a:ext cx="553278" cy="518784"/>
          </a:xfrm>
          <a:prstGeom prst="rect">
            <a:avLst/>
          </a:prstGeom>
          <a:solidFill>
            <a:srgbClr val="FCE2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653F9D73-E78B-94A1-E5C2-22FA154344C3}"/>
              </a:ext>
            </a:extLst>
          </p:cNvPr>
          <p:cNvSpPr/>
          <p:nvPr userDrawn="1"/>
        </p:nvSpPr>
        <p:spPr>
          <a:xfrm>
            <a:off x="2922271" y="415174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5E5E622-FB98-73DB-5586-C0ADCB995613}"/>
              </a:ext>
            </a:extLst>
          </p:cNvPr>
          <p:cNvSpPr/>
          <p:nvPr userDrawn="1"/>
        </p:nvSpPr>
        <p:spPr>
          <a:xfrm>
            <a:off x="2922273" y="4954911"/>
            <a:ext cx="553278" cy="503721"/>
          </a:xfrm>
          <a:prstGeom prst="rect">
            <a:avLst/>
          </a:prstGeom>
          <a:solidFill>
            <a:srgbClr val="E586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FA642DA-A018-C45D-85CD-175791132943}"/>
              </a:ext>
            </a:extLst>
          </p:cNvPr>
          <p:cNvSpPr/>
          <p:nvPr userDrawn="1"/>
        </p:nvSpPr>
        <p:spPr>
          <a:xfrm>
            <a:off x="1857095" y="4954911"/>
            <a:ext cx="553278" cy="502377"/>
          </a:xfrm>
          <a:prstGeom prst="rect">
            <a:avLst/>
          </a:prstGeom>
          <a:solidFill>
            <a:srgbClr val="F2AB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49973BA-C0E1-9DB6-F14F-F326ED0C8700}"/>
              </a:ext>
            </a:extLst>
          </p:cNvPr>
          <p:cNvSpPr/>
          <p:nvPr userDrawn="1"/>
        </p:nvSpPr>
        <p:spPr>
          <a:xfrm>
            <a:off x="3866456" y="415415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76422483-2999-7D3D-422B-23683B72C1E1}"/>
              </a:ext>
            </a:extLst>
          </p:cNvPr>
          <p:cNvSpPr/>
          <p:nvPr userDrawn="1"/>
        </p:nvSpPr>
        <p:spPr>
          <a:xfrm>
            <a:off x="1857095" y="4136621"/>
            <a:ext cx="553278" cy="502377"/>
          </a:xfrm>
          <a:prstGeom prst="rect">
            <a:avLst/>
          </a:prstGeom>
          <a:solidFill>
            <a:srgbClr val="EBCC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BDA8352-04A8-CA95-2A5A-CBD134AE176C}"/>
              </a:ext>
            </a:extLst>
          </p:cNvPr>
          <p:cNvSpPr/>
          <p:nvPr userDrawn="1"/>
        </p:nvSpPr>
        <p:spPr>
          <a:xfrm>
            <a:off x="3866456" y="4954911"/>
            <a:ext cx="553278" cy="518784"/>
          </a:xfrm>
          <a:prstGeom prst="rect">
            <a:avLst/>
          </a:prstGeom>
          <a:solidFill>
            <a:srgbClr val="01A0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1007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B9C93C-C147-D2FF-6AFC-7E7BE5466F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6217830-FCB5-9878-FF2A-D2CDEE77AC2C}"/>
              </a:ext>
            </a:extLst>
          </p:cNvPr>
          <p:cNvSpPr>
            <a:spLocks noGrp="1"/>
          </p:cNvSpPr>
          <p:nvPr>
            <p:ph type="body" orient="vert" idx="1"/>
          </p:nvPr>
        </p:nvSpPr>
        <p:spPr>
          <a:xfrm>
            <a:off x="3322320" y="365125"/>
            <a:ext cx="525018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2D0C7C-F16C-C08B-4592-407E9C6577DA}"/>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BE4DD17E-38FC-A1A4-51ED-35464F773CA6}"/>
              </a:ext>
            </a:extLst>
          </p:cNvPr>
          <p:cNvSpPr>
            <a:spLocks noGrp="1"/>
          </p:cNvSpPr>
          <p:nvPr>
            <p:ph type="ftr" sz="quarter" idx="11"/>
          </p:nvPr>
        </p:nvSpPr>
        <p:spPr>
          <a:xfrm>
            <a:off x="0" y="6363473"/>
            <a:ext cx="4114800" cy="365125"/>
          </a:xfrm>
          <a:prstGeom prst="rect">
            <a:avLst/>
          </a:prstGeom>
        </p:spPr>
        <p:txBody>
          <a:bodyPr/>
          <a:lstStyle/>
          <a:p>
            <a:r>
              <a:rPr lang="en-GB"/>
              <a:t>POL2017 W5 – Surveys I</a:t>
            </a:r>
          </a:p>
        </p:txBody>
      </p:sp>
      <p:sp>
        <p:nvSpPr>
          <p:cNvPr id="6" name="Slide Number Placeholder 5">
            <a:extLst>
              <a:ext uri="{FF2B5EF4-FFF2-40B4-BE49-F238E27FC236}">
                <a16:creationId xmlns:a16="http://schemas.microsoft.com/office/drawing/2014/main" id="{56BC4716-9DDB-6984-A8BE-8D9E1ACA7B34}"/>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
        <p:nvSpPr>
          <p:cNvPr id="7" name="Rectangle 6">
            <a:extLst>
              <a:ext uri="{FF2B5EF4-FFF2-40B4-BE49-F238E27FC236}">
                <a16:creationId xmlns:a16="http://schemas.microsoft.com/office/drawing/2014/main" id="{F841951A-8D87-4F43-FC6B-A657181FC6FF}"/>
              </a:ext>
            </a:extLst>
          </p:cNvPr>
          <p:cNvSpPr/>
          <p:nvPr userDrawn="1"/>
        </p:nvSpPr>
        <p:spPr>
          <a:xfrm>
            <a:off x="0" y="0"/>
            <a:ext cx="12192000" cy="1154096"/>
          </a:xfrm>
          <a:prstGeom prst="rect">
            <a:avLst/>
          </a:prstGeom>
          <a:solidFill>
            <a:srgbClr val="01A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C5C020D-E67A-E299-C503-6697E5A42110}"/>
              </a:ext>
            </a:extLst>
          </p:cNvPr>
          <p:cNvSpPr/>
          <p:nvPr userDrawn="1"/>
        </p:nvSpPr>
        <p:spPr>
          <a:xfrm>
            <a:off x="1626737" y="224369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0AA7976-0675-37B6-6301-B5E08A25B6EE}"/>
              </a:ext>
            </a:extLst>
          </p:cNvPr>
          <p:cNvSpPr/>
          <p:nvPr userDrawn="1"/>
        </p:nvSpPr>
        <p:spPr>
          <a:xfrm>
            <a:off x="1626739" y="3046861"/>
            <a:ext cx="553278" cy="503721"/>
          </a:xfrm>
          <a:prstGeom prst="rect">
            <a:avLst/>
          </a:prstGeom>
          <a:solidFill>
            <a:srgbClr val="FEF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E80848C-7A3C-EDDF-7749-D9687FA7D534}"/>
              </a:ext>
            </a:extLst>
          </p:cNvPr>
          <p:cNvSpPr/>
          <p:nvPr userDrawn="1"/>
        </p:nvSpPr>
        <p:spPr>
          <a:xfrm>
            <a:off x="561561" y="3046861"/>
            <a:ext cx="553278" cy="502377"/>
          </a:xfrm>
          <a:prstGeom prst="rect">
            <a:avLst/>
          </a:prstGeom>
          <a:solidFill>
            <a:srgbClr val="72B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90161F2-63FE-D7D0-C071-2CB3FADFBD2A}"/>
              </a:ext>
            </a:extLst>
          </p:cNvPr>
          <p:cNvSpPr/>
          <p:nvPr userDrawn="1"/>
        </p:nvSpPr>
        <p:spPr>
          <a:xfrm>
            <a:off x="2570922" y="224610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066C6C8B-7D04-F1DC-88ED-4B4EE5498B39}"/>
              </a:ext>
            </a:extLst>
          </p:cNvPr>
          <p:cNvSpPr/>
          <p:nvPr userDrawn="1"/>
        </p:nvSpPr>
        <p:spPr>
          <a:xfrm>
            <a:off x="561561" y="2228571"/>
            <a:ext cx="553278" cy="502377"/>
          </a:xfrm>
          <a:prstGeom prst="rect">
            <a:avLst/>
          </a:prstGeom>
          <a:solidFill>
            <a:srgbClr val="3767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9492BF5-494B-4BE4-709D-FB2112364DD6}"/>
              </a:ext>
            </a:extLst>
          </p:cNvPr>
          <p:cNvSpPr/>
          <p:nvPr userDrawn="1"/>
        </p:nvSpPr>
        <p:spPr>
          <a:xfrm>
            <a:off x="2570922" y="3046861"/>
            <a:ext cx="553278" cy="518784"/>
          </a:xfrm>
          <a:prstGeom prst="rect">
            <a:avLst/>
          </a:prstGeom>
          <a:solidFill>
            <a:srgbClr val="FCE2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27DFB5F-12A2-63A9-95E9-BB741AD5BE28}"/>
              </a:ext>
            </a:extLst>
          </p:cNvPr>
          <p:cNvSpPr/>
          <p:nvPr userDrawn="1"/>
        </p:nvSpPr>
        <p:spPr>
          <a:xfrm>
            <a:off x="1656211" y="424318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B5871CD-4399-36A1-3253-4B0BB32C4D3D}"/>
              </a:ext>
            </a:extLst>
          </p:cNvPr>
          <p:cNvSpPr/>
          <p:nvPr userDrawn="1"/>
        </p:nvSpPr>
        <p:spPr>
          <a:xfrm>
            <a:off x="1656213" y="5046351"/>
            <a:ext cx="553278" cy="503721"/>
          </a:xfrm>
          <a:prstGeom prst="rect">
            <a:avLst/>
          </a:prstGeom>
          <a:solidFill>
            <a:srgbClr val="E586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46D2525-DFE5-C548-4358-DBBB03B838EE}"/>
              </a:ext>
            </a:extLst>
          </p:cNvPr>
          <p:cNvSpPr/>
          <p:nvPr userDrawn="1"/>
        </p:nvSpPr>
        <p:spPr>
          <a:xfrm>
            <a:off x="591035" y="5046351"/>
            <a:ext cx="553278" cy="502377"/>
          </a:xfrm>
          <a:prstGeom prst="rect">
            <a:avLst/>
          </a:prstGeom>
          <a:solidFill>
            <a:srgbClr val="F2AB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E6748769-125E-C9B7-16F9-5C2B1EB7A452}"/>
              </a:ext>
            </a:extLst>
          </p:cNvPr>
          <p:cNvSpPr/>
          <p:nvPr userDrawn="1"/>
        </p:nvSpPr>
        <p:spPr>
          <a:xfrm>
            <a:off x="2600396" y="424559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3133E4F-DF31-F074-FDA8-6D6D35FFF0B4}"/>
              </a:ext>
            </a:extLst>
          </p:cNvPr>
          <p:cNvSpPr/>
          <p:nvPr userDrawn="1"/>
        </p:nvSpPr>
        <p:spPr>
          <a:xfrm>
            <a:off x="591035" y="4228061"/>
            <a:ext cx="553278" cy="502377"/>
          </a:xfrm>
          <a:prstGeom prst="rect">
            <a:avLst/>
          </a:prstGeom>
          <a:solidFill>
            <a:srgbClr val="EBCC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6DE0CA1-4658-0FB9-A733-3BE9DDB4D172}"/>
              </a:ext>
            </a:extLst>
          </p:cNvPr>
          <p:cNvSpPr/>
          <p:nvPr userDrawn="1"/>
        </p:nvSpPr>
        <p:spPr>
          <a:xfrm>
            <a:off x="2600396" y="5046351"/>
            <a:ext cx="553278" cy="518784"/>
          </a:xfrm>
          <a:prstGeom prst="rect">
            <a:avLst/>
          </a:prstGeom>
          <a:solidFill>
            <a:srgbClr val="01A0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5211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vox Question 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C5E4-F653-D1E5-781B-5C80DA9A1FD7}"/>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CA4B1EFF-8603-5BC3-A16F-837AA235F13A}"/>
              </a:ext>
            </a:extLst>
          </p:cNvPr>
          <p:cNvSpPr>
            <a:spLocks noGrp="1"/>
          </p:cNvSpPr>
          <p:nvPr>
            <p:ph type="dt" sz="half" idx="10"/>
          </p:nvPr>
        </p:nvSpPr>
        <p:spPr/>
        <p:txBody>
          <a:bodyPr/>
          <a:lstStyle/>
          <a:p>
            <a:endParaRPr lang="en-FI"/>
          </a:p>
        </p:txBody>
      </p:sp>
      <p:sp>
        <p:nvSpPr>
          <p:cNvPr id="4" name="Footer Placeholder 3">
            <a:extLst>
              <a:ext uri="{FF2B5EF4-FFF2-40B4-BE49-F238E27FC236}">
                <a16:creationId xmlns:a16="http://schemas.microsoft.com/office/drawing/2014/main" id="{C1DFCB76-F866-AFF2-45A8-D75DD768A349}"/>
              </a:ext>
            </a:extLst>
          </p:cNvPr>
          <p:cNvSpPr>
            <a:spLocks noGrp="1"/>
          </p:cNvSpPr>
          <p:nvPr>
            <p:ph type="ftr" sz="quarter" idx="11"/>
          </p:nvPr>
        </p:nvSpPr>
        <p:spPr/>
        <p:txBody>
          <a:bodyPr/>
          <a:lstStyle/>
          <a:p>
            <a:r>
              <a:rPr lang="en-FI"/>
              <a:t>POL2017 W5 – Surveys I</a:t>
            </a:r>
          </a:p>
        </p:txBody>
      </p:sp>
      <p:sp>
        <p:nvSpPr>
          <p:cNvPr id="5" name="Slide Number Placeholder 4">
            <a:extLst>
              <a:ext uri="{FF2B5EF4-FFF2-40B4-BE49-F238E27FC236}">
                <a16:creationId xmlns:a16="http://schemas.microsoft.com/office/drawing/2014/main" id="{E8577D54-9E7B-8CA3-C7DA-9BF166CA6240}"/>
              </a:ext>
            </a:extLst>
          </p:cNvPr>
          <p:cNvSpPr>
            <a:spLocks noGrp="1"/>
          </p:cNvSpPr>
          <p:nvPr>
            <p:ph type="sldNum" sz="quarter" idx="12"/>
          </p:nvPr>
        </p:nvSpPr>
        <p:spPr/>
        <p:txBody>
          <a:bodyPr/>
          <a:lstStyle/>
          <a:p>
            <a:fld id="{C4DDFEFA-D601-40AB-9EFD-121C9BFF3B2B}" type="slidenum">
              <a:rPr lang="en-FI" smtClean="0"/>
              <a:t>‹#›</a:t>
            </a:fld>
            <a:endParaRPr lang="en-FI"/>
          </a:p>
        </p:txBody>
      </p:sp>
      <p:sp>
        <p:nvSpPr>
          <p:cNvPr id="7" name="Content Placeholder 6">
            <a:extLst>
              <a:ext uri="{FF2B5EF4-FFF2-40B4-BE49-F238E27FC236}">
                <a16:creationId xmlns:a16="http://schemas.microsoft.com/office/drawing/2014/main" id="{23589107-4708-E9D3-0A18-B23A231F8127}"/>
              </a:ext>
            </a:extLst>
          </p:cNvPr>
          <p:cNvSpPr>
            <a:spLocks noGrp="1"/>
          </p:cNvSpPr>
          <p:nvPr>
            <p:ph sz="quarter" idx="13"/>
          </p:nvPr>
        </p:nvSpPr>
        <p:spPr>
          <a:xfrm>
            <a:off x="838200" y="1798321"/>
            <a:ext cx="10515600" cy="4399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Tree>
    <p:extLst>
      <p:ext uri="{BB962C8B-B14F-4D97-AF65-F5344CB8AC3E}">
        <p14:creationId xmlns:p14="http://schemas.microsoft.com/office/powerpoint/2010/main" val="3018844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6CF2-3EBA-681F-12E2-047B13DC50D3}"/>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5AF9307-5FB6-6290-DF8F-926071B84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3">
            <a:extLst>
              <a:ext uri="{FF2B5EF4-FFF2-40B4-BE49-F238E27FC236}">
                <a16:creationId xmlns:a16="http://schemas.microsoft.com/office/drawing/2014/main" id="{DB4A59CA-8A2F-AD9B-5DDF-633218821F88}"/>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W5 – Surveys I</a:t>
            </a:r>
            <a:endParaRPr lang="en-GB" dirty="0"/>
          </a:p>
        </p:txBody>
      </p:sp>
      <p:sp>
        <p:nvSpPr>
          <p:cNvPr id="8" name="Slide Number Placeholder 4">
            <a:extLst>
              <a:ext uri="{FF2B5EF4-FFF2-40B4-BE49-F238E27FC236}">
                <a16:creationId xmlns:a16="http://schemas.microsoft.com/office/drawing/2014/main" id="{A87A51AF-A455-2D0A-339C-664F8D854363}"/>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Tree>
    <p:extLst>
      <p:ext uri="{BB962C8B-B14F-4D97-AF65-F5344CB8AC3E}">
        <p14:creationId xmlns:p14="http://schemas.microsoft.com/office/powerpoint/2010/main" val="368758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98B581-4BB0-C834-81E4-E83B8806A139}"/>
              </a:ext>
            </a:extLst>
          </p:cNvPr>
          <p:cNvSpPr/>
          <p:nvPr userDrawn="1"/>
        </p:nvSpPr>
        <p:spPr>
          <a:xfrm>
            <a:off x="0" y="0"/>
            <a:ext cx="12192000" cy="6857999"/>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5887F5E-5F3C-BBF6-59D2-5719676BDADB}"/>
              </a:ext>
            </a:extLst>
          </p:cNvPr>
          <p:cNvSpPr>
            <a:spLocks noGrp="1"/>
          </p:cNvSpPr>
          <p:nvPr>
            <p:ph type="title"/>
          </p:nvPr>
        </p:nvSpPr>
        <p:spPr>
          <a:xfrm>
            <a:off x="1050587" y="1692613"/>
            <a:ext cx="9893031" cy="2626469"/>
          </a:xfrm>
        </p:spPr>
        <p:txBody>
          <a:bodyPr anchor="b">
            <a:normAutofit/>
          </a:bodyPr>
          <a:lstStyle>
            <a:lvl1pPr algn="ctr">
              <a:defRPr sz="6600"/>
            </a:lvl1pPr>
          </a:lstStyle>
          <a:p>
            <a:r>
              <a:rPr lang="en-US" dirty="0"/>
              <a:t>Click to edit Master title style</a:t>
            </a:r>
            <a:endParaRPr lang="en-GB" dirty="0"/>
          </a:p>
        </p:txBody>
      </p:sp>
    </p:spTree>
    <p:extLst>
      <p:ext uri="{BB962C8B-B14F-4D97-AF65-F5344CB8AC3E}">
        <p14:creationId xmlns:p14="http://schemas.microsoft.com/office/powerpoint/2010/main" val="3816117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9CC17-3D2F-D715-FA5A-BB4C8CAD3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CAE4E8-6CDF-2FD9-BF6F-EF2C59AB9E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3">
            <a:extLst>
              <a:ext uri="{FF2B5EF4-FFF2-40B4-BE49-F238E27FC236}">
                <a16:creationId xmlns:a16="http://schemas.microsoft.com/office/drawing/2014/main" id="{9E2D8FD2-D909-4FAE-DA6B-D318B8A2CC9F}"/>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W5 – Surveys I</a:t>
            </a:r>
            <a:endParaRPr lang="en-GB" dirty="0"/>
          </a:p>
        </p:txBody>
      </p:sp>
      <p:sp>
        <p:nvSpPr>
          <p:cNvPr id="9" name="Slide Number Placeholder 4">
            <a:extLst>
              <a:ext uri="{FF2B5EF4-FFF2-40B4-BE49-F238E27FC236}">
                <a16:creationId xmlns:a16="http://schemas.microsoft.com/office/drawing/2014/main" id="{9ADC7A76-56B7-AEBA-F17D-ECA744CB75E8}"/>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5" name="Title 1">
            <a:extLst>
              <a:ext uri="{FF2B5EF4-FFF2-40B4-BE49-F238E27FC236}">
                <a16:creationId xmlns:a16="http://schemas.microsoft.com/office/drawing/2014/main" id="{82C09436-7DF7-BDE9-CF95-052421BA3555}"/>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1384317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652BF6-ACFD-6764-A841-65A0CB3E20CE}"/>
              </a:ext>
            </a:extLst>
          </p:cNvPr>
          <p:cNvSpPr>
            <a:spLocks noGrp="1"/>
          </p:cNvSpPr>
          <p:nvPr>
            <p:ph type="body" idx="1"/>
          </p:nvPr>
        </p:nvSpPr>
        <p:spPr>
          <a:xfrm>
            <a:off x="839788" y="1681163"/>
            <a:ext cx="5157787"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12B3D76-2A5A-300F-8F0E-8830F95DFC1D}"/>
              </a:ext>
            </a:extLst>
          </p:cNvPr>
          <p:cNvSpPr>
            <a:spLocks noGrp="1"/>
          </p:cNvSpPr>
          <p:nvPr>
            <p:ph sz="half" idx="2"/>
          </p:nvPr>
        </p:nvSpPr>
        <p:spPr>
          <a:xfrm>
            <a:off x="839788" y="2505075"/>
            <a:ext cx="5157787" cy="3684588"/>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1FB145A9-A05F-C1CB-E5C0-02A3BFF9A85B}"/>
              </a:ext>
            </a:extLst>
          </p:cNvPr>
          <p:cNvSpPr>
            <a:spLocks noGrp="1"/>
          </p:cNvSpPr>
          <p:nvPr>
            <p:ph type="body" sz="quarter" idx="3"/>
          </p:nvPr>
        </p:nvSpPr>
        <p:spPr>
          <a:xfrm>
            <a:off x="6172200" y="1681163"/>
            <a:ext cx="5183188"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D071D9-E642-31AA-AE3F-69DEF1758E16}"/>
              </a:ext>
            </a:extLst>
          </p:cNvPr>
          <p:cNvSpPr>
            <a:spLocks noGrp="1"/>
          </p:cNvSpPr>
          <p:nvPr>
            <p:ph sz="quarter" idx="4"/>
          </p:nvPr>
        </p:nvSpPr>
        <p:spPr>
          <a:xfrm>
            <a:off x="6172200" y="2505075"/>
            <a:ext cx="5183188" cy="3684588"/>
          </a:xfrm>
        </p:spPr>
        <p:txBody>
          <a:bodyPr>
            <a:normAutofit/>
          </a:bodyPr>
          <a:lstStyle>
            <a:lvl1pPr>
              <a:defRPr sz="3200"/>
            </a:lvl1pPr>
            <a:lvl2pPr>
              <a:defRPr sz="3200"/>
            </a:lvl2pPr>
            <a:lvl3pPr>
              <a:defRPr sz="3200"/>
            </a:lvl3pPr>
            <a:lvl4pPr>
              <a:defRPr sz="3200"/>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Footer Placeholder 3">
            <a:extLst>
              <a:ext uri="{FF2B5EF4-FFF2-40B4-BE49-F238E27FC236}">
                <a16:creationId xmlns:a16="http://schemas.microsoft.com/office/drawing/2014/main" id="{5ABF6DF7-3183-A9DF-C891-522AE460E439}"/>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W5 – Surveys I</a:t>
            </a:r>
            <a:endParaRPr lang="en-GB" dirty="0"/>
          </a:p>
        </p:txBody>
      </p:sp>
      <p:sp>
        <p:nvSpPr>
          <p:cNvPr id="11" name="Slide Number Placeholder 4">
            <a:extLst>
              <a:ext uri="{FF2B5EF4-FFF2-40B4-BE49-F238E27FC236}">
                <a16:creationId xmlns:a16="http://schemas.microsoft.com/office/drawing/2014/main" id="{9B3DE170-4110-D1C3-D06E-5D7D884C6C57}"/>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7" name="Title 1">
            <a:extLst>
              <a:ext uri="{FF2B5EF4-FFF2-40B4-BE49-F238E27FC236}">
                <a16:creationId xmlns:a16="http://schemas.microsoft.com/office/drawing/2014/main" id="{22E5BA71-C08F-1D0F-0F81-B9192A0C0D2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43671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59C097-32A5-A687-E53B-70511CAF290F}"/>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W5 – Surveys I</a:t>
            </a:r>
            <a:endParaRPr lang="en-GB" dirty="0"/>
          </a:p>
        </p:txBody>
      </p:sp>
      <p:sp>
        <p:nvSpPr>
          <p:cNvPr id="5" name="Slide Number Placeholder 4">
            <a:extLst>
              <a:ext uri="{FF2B5EF4-FFF2-40B4-BE49-F238E27FC236}">
                <a16:creationId xmlns:a16="http://schemas.microsoft.com/office/drawing/2014/main" id="{5F39E005-ECD2-D8B0-F2A6-7FF12C769CCB}"/>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3" name="Title 1">
            <a:extLst>
              <a:ext uri="{FF2B5EF4-FFF2-40B4-BE49-F238E27FC236}">
                <a16:creationId xmlns:a16="http://schemas.microsoft.com/office/drawing/2014/main" id="{F92392D4-0138-ECBD-532E-276BBF1ADD4F}"/>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3481153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12EB5B-91EF-4908-4A2A-172B36FE1DF3}"/>
              </a:ext>
            </a:extLst>
          </p:cNvPr>
          <p:cNvSpPr/>
          <p:nvPr userDrawn="1"/>
        </p:nvSpPr>
        <p:spPr>
          <a:xfrm>
            <a:off x="0" y="0"/>
            <a:ext cx="1219200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B6E87AB-CAA0-4BDE-E584-6A2A21EB30BE}"/>
              </a:ext>
            </a:extLst>
          </p:cNvPr>
          <p:cNvSpPr>
            <a:spLocks noGrp="1"/>
          </p:cNvSpPr>
          <p:nvPr>
            <p:ph type="sldNum" sz="quarter" idx="12"/>
          </p:nvPr>
        </p:nvSpPr>
        <p:spPr>
          <a:xfrm>
            <a:off x="9028889" y="6356349"/>
            <a:ext cx="2743200" cy="365125"/>
          </a:xfrm>
          <a:prstGeom prst="rect">
            <a:avLst/>
          </a:prstGeom>
        </p:spPr>
        <p:txBody>
          <a:bodyPr/>
          <a:lstStyle/>
          <a:p>
            <a:fld id="{372769DB-CAE7-4C85-A9AF-7D4D8DE4CA22}" type="slidenum">
              <a:rPr lang="en-GB" smtClean="0"/>
              <a:t>‹#›</a:t>
            </a:fld>
            <a:endParaRPr lang="en-GB" dirty="0"/>
          </a:p>
        </p:txBody>
      </p:sp>
    </p:spTree>
    <p:extLst>
      <p:ext uri="{BB962C8B-B14F-4D97-AF65-F5344CB8AC3E}">
        <p14:creationId xmlns:p14="http://schemas.microsoft.com/office/powerpoint/2010/main" val="193971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3A148E-F221-49F5-8FAD-8F9979F79DB1}"/>
              </a:ext>
            </a:extLst>
          </p:cNvPr>
          <p:cNvSpPr>
            <a:spLocks noGrp="1"/>
          </p:cNvSpPr>
          <p:nvPr>
            <p:ph idx="1"/>
          </p:nvPr>
        </p:nvSpPr>
        <p:spPr>
          <a:xfrm>
            <a:off x="5000017" y="1489848"/>
            <a:ext cx="6491558" cy="4873625"/>
          </a:xfrm>
        </p:spPr>
        <p:txBody>
          <a:bodyPr>
            <a:normAutofit/>
          </a:bodyPr>
          <a:lstStyle>
            <a:lvl1pPr>
              <a:defRPr sz="3200"/>
            </a:lvl1pPr>
            <a:lvl2pPr>
              <a:defRPr sz="3200"/>
            </a:lvl2pPr>
            <a:lvl3pPr>
              <a:defRPr sz="3200"/>
            </a:lvl3pPr>
            <a:lvl4pPr>
              <a:defRPr sz="3200"/>
            </a:lvl4pPr>
            <a:lvl5pPr>
              <a:defRPr sz="32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EBFCA531-6799-0A7D-BB52-DE792E83A6A2}"/>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855C95B6-27F8-3A53-C994-DD92E5F860BD}"/>
              </a:ext>
            </a:extLst>
          </p:cNvPr>
          <p:cNvSpPr>
            <a:spLocks noGrp="1"/>
          </p:cNvSpPr>
          <p:nvPr>
            <p:ph type="ftr" sz="quarter" idx="11"/>
          </p:nvPr>
        </p:nvSpPr>
        <p:spPr>
          <a:xfrm>
            <a:off x="0" y="6363474"/>
            <a:ext cx="4114800" cy="365125"/>
          </a:xfrm>
          <a:prstGeom prst="rect">
            <a:avLst/>
          </a:prstGeom>
        </p:spPr>
        <p:txBody>
          <a:bodyPr/>
          <a:lstStyle/>
          <a:p>
            <a:r>
              <a:rPr lang="en-GB"/>
              <a:t>POL2017 W5 – Surveys I</a:t>
            </a:r>
            <a:endParaRPr lang="en-GB" dirty="0"/>
          </a:p>
        </p:txBody>
      </p:sp>
      <p:sp>
        <p:nvSpPr>
          <p:cNvPr id="7" name="Slide Number Placeholder 6">
            <a:extLst>
              <a:ext uri="{FF2B5EF4-FFF2-40B4-BE49-F238E27FC236}">
                <a16:creationId xmlns:a16="http://schemas.microsoft.com/office/drawing/2014/main" id="{02493E98-5D4C-EB9B-5697-C0ED4B9F262C}"/>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
        <p:nvSpPr>
          <p:cNvPr id="5" name="Title 1">
            <a:extLst>
              <a:ext uri="{FF2B5EF4-FFF2-40B4-BE49-F238E27FC236}">
                <a16:creationId xmlns:a16="http://schemas.microsoft.com/office/drawing/2014/main" id="{ACC033A0-C9EA-ED54-3B72-4192C4F0453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645693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FDEE3-635D-CB9C-9911-5F287B56C8B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87404D5-B2D3-F6C7-A964-A19846114627}"/>
              </a:ext>
            </a:extLst>
          </p:cNvPr>
          <p:cNvSpPr>
            <a:spLocks noGrp="1"/>
          </p:cNvSpPr>
          <p:nvPr>
            <p:ph type="pic" idx="1"/>
          </p:nvPr>
        </p:nvSpPr>
        <p:spPr>
          <a:xfrm>
            <a:off x="4309353" y="1352145"/>
            <a:ext cx="7402749" cy="50042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BC72E5A9-E23F-5DEE-AF48-F3FF759A3395}"/>
              </a:ext>
            </a:extLst>
          </p:cNvPr>
          <p:cNvSpPr>
            <a:spLocks noGrp="1"/>
          </p:cNvSpPr>
          <p:nvPr>
            <p:ph type="body" sz="half" idx="2"/>
          </p:nvPr>
        </p:nvSpPr>
        <p:spPr>
          <a:xfrm>
            <a:off x="242887" y="1916349"/>
            <a:ext cx="3871913" cy="3959156"/>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0A564931-9660-71DE-C324-782959E138C0}"/>
              </a:ext>
            </a:extLst>
          </p:cNvPr>
          <p:cNvSpPr>
            <a:spLocks noGrp="1"/>
          </p:cNvSpPr>
          <p:nvPr>
            <p:ph type="ftr" sz="quarter" idx="11"/>
          </p:nvPr>
        </p:nvSpPr>
        <p:spPr>
          <a:xfrm>
            <a:off x="0" y="6363473"/>
            <a:ext cx="4114800" cy="365125"/>
          </a:xfrm>
          <a:prstGeom prst="rect">
            <a:avLst/>
          </a:prstGeom>
        </p:spPr>
        <p:txBody>
          <a:bodyPr/>
          <a:lstStyle/>
          <a:p>
            <a:r>
              <a:rPr lang="en-GB"/>
              <a:t>POL2017 W5 – Surveys I</a:t>
            </a:r>
            <a:endParaRPr lang="en-GB" dirty="0"/>
          </a:p>
        </p:txBody>
      </p:sp>
      <p:sp>
        <p:nvSpPr>
          <p:cNvPr id="7" name="Slide Number Placeholder 6">
            <a:extLst>
              <a:ext uri="{FF2B5EF4-FFF2-40B4-BE49-F238E27FC236}">
                <a16:creationId xmlns:a16="http://schemas.microsoft.com/office/drawing/2014/main" id="{0974101F-C579-3FA8-15A9-1156DC1C4485}"/>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Tree>
    <p:extLst>
      <p:ext uri="{BB962C8B-B14F-4D97-AF65-F5344CB8AC3E}">
        <p14:creationId xmlns:p14="http://schemas.microsoft.com/office/powerpoint/2010/main" val="2516025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5E911-D491-9FF0-A994-C6B793C0EB5E}"/>
              </a:ext>
            </a:extLst>
          </p:cNvPr>
          <p:cNvSpPr/>
          <p:nvPr userDrawn="1"/>
        </p:nvSpPr>
        <p:spPr>
          <a:xfrm>
            <a:off x="0" y="0"/>
            <a:ext cx="12192000" cy="1154097"/>
          </a:xfrm>
          <a:prstGeom prst="rect">
            <a:avLst/>
          </a:prstGeom>
          <a:solidFill>
            <a:srgbClr val="0070C0"/>
          </a:solidFill>
          <a:ln>
            <a:solidFill>
              <a:srgbClr val="3767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120A8125-450B-C759-EE28-E4766E4DADFD}"/>
              </a:ext>
            </a:extLst>
          </p:cNvPr>
          <p:cNvSpPr>
            <a:spLocks noGrp="1"/>
          </p:cNvSpPr>
          <p:nvPr>
            <p:ph type="title"/>
          </p:nvPr>
        </p:nvSpPr>
        <p:spPr>
          <a:xfrm>
            <a:off x="506027" y="93257"/>
            <a:ext cx="11685973" cy="1154096"/>
          </a:xfrm>
          <a:prstGeom prst="rect">
            <a:avLst/>
          </a:prstGeom>
          <a:noFill/>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5F57A63-E583-0606-820E-D2535190E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Footer Placeholder 3">
            <a:extLst>
              <a:ext uri="{FF2B5EF4-FFF2-40B4-BE49-F238E27FC236}">
                <a16:creationId xmlns:a16="http://schemas.microsoft.com/office/drawing/2014/main" id="{A76EF038-572C-E3A7-507B-C8F667377E7D}"/>
              </a:ext>
            </a:extLst>
          </p:cNvPr>
          <p:cNvSpPr>
            <a:spLocks noGrp="1"/>
          </p:cNvSpPr>
          <p:nvPr>
            <p:ph type="ftr" sz="quarter" idx="3"/>
          </p:nvPr>
        </p:nvSpPr>
        <p:spPr>
          <a:xfrm>
            <a:off x="252918" y="6363474"/>
            <a:ext cx="3861881" cy="365125"/>
          </a:xfrm>
          <a:prstGeom prst="rect">
            <a:avLst/>
          </a:prstGeom>
        </p:spPr>
        <p:txBody>
          <a:bodyPr/>
          <a:lstStyle>
            <a:lvl1pPr algn="l">
              <a:defRPr sz="1400">
                <a:latin typeface="Gill Sans MT" panose="020B0502020104020203" pitchFamily="34" charset="0"/>
              </a:defRPr>
            </a:lvl1pPr>
          </a:lstStyle>
          <a:p>
            <a:r>
              <a:rPr lang="en-GB"/>
              <a:t>POL2017 W5 – Surveys I</a:t>
            </a:r>
            <a:endParaRPr lang="en-GB" dirty="0"/>
          </a:p>
        </p:txBody>
      </p:sp>
      <p:sp>
        <p:nvSpPr>
          <p:cNvPr id="10" name="Slide Number Placeholder 4">
            <a:extLst>
              <a:ext uri="{FF2B5EF4-FFF2-40B4-BE49-F238E27FC236}">
                <a16:creationId xmlns:a16="http://schemas.microsoft.com/office/drawing/2014/main" id="{422A7349-2727-7A03-4940-F40F76DE81F9}"/>
              </a:ext>
            </a:extLst>
          </p:cNvPr>
          <p:cNvSpPr>
            <a:spLocks noGrp="1"/>
          </p:cNvSpPr>
          <p:nvPr>
            <p:ph type="sldNum" sz="quarter" idx="4"/>
          </p:nvPr>
        </p:nvSpPr>
        <p:spPr>
          <a:xfrm>
            <a:off x="9291536" y="6363474"/>
            <a:ext cx="2576209" cy="365125"/>
          </a:xfrm>
          <a:prstGeom prst="rect">
            <a:avLst/>
          </a:prstGeom>
        </p:spPr>
        <p:txBody>
          <a:bodyPr/>
          <a:lstStyle>
            <a:lvl1pPr algn="r">
              <a:defRPr sz="1400">
                <a:latin typeface="Gill Sans MT" panose="020B0502020104020203" pitchFamily="34" charset="0"/>
              </a:defRPr>
            </a:lvl1pPr>
          </a:lstStyle>
          <a:p>
            <a:fld id="{372769DB-CAE7-4C85-A9AF-7D4D8DE4CA22}" type="slidenum">
              <a:rPr lang="en-GB" smtClean="0"/>
              <a:pPr/>
              <a:t>‹#›</a:t>
            </a:fld>
            <a:endParaRPr lang="en-GB" dirty="0"/>
          </a:p>
        </p:txBody>
      </p:sp>
    </p:spTree>
    <p:extLst>
      <p:ext uri="{BB962C8B-B14F-4D97-AF65-F5344CB8AC3E}">
        <p14:creationId xmlns:p14="http://schemas.microsoft.com/office/powerpoint/2010/main" val="145437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6000" kern="1200">
          <a:solidFill>
            <a:schemeClr val="bg1"/>
          </a:solidFill>
          <a:latin typeface="Franklin Gothic Demi" panose="020B07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hyperlink" Target="https://www.citethemrightonline.com/category-list?docid=CTRHarvard"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fif"/><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doi.org/10.1016/j.electstud.2012.11.004" TargetMode="External"/><Relationship Id="rId2" Type="http://schemas.openxmlformats.org/officeDocument/2006/relationships/hyperlink" Target="https://doi.org/10.1093/poq/nfab05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993F3-E80D-4684-85BC-E4E24E79F73A}"/>
              </a:ext>
            </a:extLst>
          </p:cNvPr>
          <p:cNvSpPr>
            <a:spLocks noGrp="1"/>
          </p:cNvSpPr>
          <p:nvPr>
            <p:ph type="ctrTitle"/>
          </p:nvPr>
        </p:nvSpPr>
        <p:spPr/>
        <p:txBody>
          <a:bodyPr/>
          <a:lstStyle/>
          <a:p>
            <a:r>
              <a:rPr lang="en-GB" dirty="0"/>
              <a:t>Surveys (Part I)</a:t>
            </a:r>
          </a:p>
        </p:txBody>
      </p:sp>
      <p:sp>
        <p:nvSpPr>
          <p:cNvPr id="3" name="Subtitle 2">
            <a:extLst>
              <a:ext uri="{FF2B5EF4-FFF2-40B4-BE49-F238E27FC236}">
                <a16:creationId xmlns:a16="http://schemas.microsoft.com/office/drawing/2014/main" id="{8E363FEF-E855-8DC3-5C0C-1B3D78422314}"/>
              </a:ext>
            </a:extLst>
          </p:cNvPr>
          <p:cNvSpPr>
            <a:spLocks noGrp="1"/>
          </p:cNvSpPr>
          <p:nvPr>
            <p:ph type="subTitle" idx="1"/>
          </p:nvPr>
        </p:nvSpPr>
        <p:spPr/>
        <p:txBody>
          <a:bodyPr/>
          <a:lstStyle/>
          <a:p>
            <a:r>
              <a:rPr lang="en-GB" dirty="0"/>
              <a:t>Week 5  Lecture</a:t>
            </a:r>
          </a:p>
          <a:p>
            <a:r>
              <a:rPr lang="en-GB" dirty="0"/>
              <a:t>Becoming a Political Researcher (POL2017)</a:t>
            </a:r>
          </a:p>
        </p:txBody>
      </p:sp>
    </p:spTree>
    <p:extLst>
      <p:ext uri="{BB962C8B-B14F-4D97-AF65-F5344CB8AC3E}">
        <p14:creationId xmlns:p14="http://schemas.microsoft.com/office/powerpoint/2010/main" val="2897853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7FA1BD-8DA2-960F-7B53-9FF08B5B0E25}"/>
              </a:ext>
            </a:extLst>
          </p:cNvPr>
          <p:cNvSpPr>
            <a:spLocks noGrp="1"/>
          </p:cNvSpPr>
          <p:nvPr>
            <p:ph sz="half" idx="1"/>
          </p:nvPr>
        </p:nvSpPr>
        <p:spPr>
          <a:xfrm>
            <a:off x="454309" y="2377261"/>
            <a:ext cx="11353800" cy="4351338"/>
          </a:xfrm>
        </p:spPr>
        <p:txBody>
          <a:bodyPr>
            <a:normAutofit/>
          </a:bodyPr>
          <a:lstStyle/>
          <a:p>
            <a:r>
              <a:rPr lang="en-GB" sz="3200" b="1" dirty="0"/>
              <a:t>Description</a:t>
            </a:r>
          </a:p>
          <a:p>
            <a:pPr marL="0" indent="0">
              <a:buNone/>
            </a:pPr>
            <a:r>
              <a:rPr lang="en-GB" sz="3200" dirty="0"/>
              <a:t>- Can describe patterns in </a:t>
            </a:r>
          </a:p>
          <a:p>
            <a:pPr marL="0" indent="0">
              <a:buNone/>
            </a:pPr>
            <a:r>
              <a:rPr lang="en-GB" sz="3200" dirty="0"/>
              <a:t>  attitudes and behaviours</a:t>
            </a:r>
          </a:p>
          <a:p>
            <a:pPr marL="0" indent="0">
              <a:buNone/>
            </a:pPr>
            <a:r>
              <a:rPr lang="en-GB" sz="3200" dirty="0"/>
              <a:t>- Inductive</a:t>
            </a:r>
          </a:p>
          <a:p>
            <a:pPr marL="0" indent="0">
              <a:buNone/>
            </a:pPr>
            <a:endParaRPr lang="en-GB" sz="3200" dirty="0"/>
          </a:p>
          <a:p>
            <a:endParaRPr lang="en-GB" sz="3200" dirty="0"/>
          </a:p>
        </p:txBody>
      </p:sp>
      <p:sp>
        <p:nvSpPr>
          <p:cNvPr id="4" name="Footer Placeholder 3">
            <a:extLst>
              <a:ext uri="{FF2B5EF4-FFF2-40B4-BE49-F238E27FC236}">
                <a16:creationId xmlns:a16="http://schemas.microsoft.com/office/drawing/2014/main" id="{E18340A8-9153-55EA-368B-F809A83392B0}"/>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CC25F098-8B8E-CBAB-8891-9BB2675CC603}"/>
              </a:ext>
            </a:extLst>
          </p:cNvPr>
          <p:cNvSpPr>
            <a:spLocks noGrp="1"/>
          </p:cNvSpPr>
          <p:nvPr>
            <p:ph type="sldNum" sz="quarter" idx="12"/>
          </p:nvPr>
        </p:nvSpPr>
        <p:spPr/>
        <p:txBody>
          <a:bodyPr/>
          <a:lstStyle/>
          <a:p>
            <a:fld id="{372769DB-CAE7-4C85-A9AF-7D4D8DE4CA22}" type="slidenum">
              <a:rPr lang="en-GB" smtClean="0"/>
              <a:t>10</a:t>
            </a:fld>
            <a:endParaRPr lang="en-GB" dirty="0"/>
          </a:p>
        </p:txBody>
      </p:sp>
      <p:sp>
        <p:nvSpPr>
          <p:cNvPr id="6" name="Title 5">
            <a:extLst>
              <a:ext uri="{FF2B5EF4-FFF2-40B4-BE49-F238E27FC236}">
                <a16:creationId xmlns:a16="http://schemas.microsoft.com/office/drawing/2014/main" id="{BF41D7E4-A9D5-7589-D67C-D1CE8085BB95}"/>
              </a:ext>
            </a:extLst>
          </p:cNvPr>
          <p:cNvSpPr>
            <a:spLocks noGrp="1"/>
          </p:cNvSpPr>
          <p:nvPr>
            <p:ph type="title"/>
          </p:nvPr>
        </p:nvSpPr>
        <p:spPr/>
        <p:txBody>
          <a:bodyPr/>
          <a:lstStyle/>
          <a:p>
            <a:r>
              <a:rPr lang="en-GB" dirty="0"/>
              <a:t>What are surveys used for?</a:t>
            </a:r>
          </a:p>
        </p:txBody>
      </p:sp>
      <p:pic>
        <p:nvPicPr>
          <p:cNvPr id="8" name="Picture 7" descr="A graph showing the relationship between age, and the parties people say they would vote for in a UK general election.">
            <a:extLst>
              <a:ext uri="{FF2B5EF4-FFF2-40B4-BE49-F238E27FC236}">
                <a16:creationId xmlns:a16="http://schemas.microsoft.com/office/drawing/2014/main" id="{9A05530D-37A8-1A6B-FDE9-08DE1E8DD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77" y="1394392"/>
            <a:ext cx="5151644" cy="5151644"/>
          </a:xfrm>
          <a:prstGeom prst="rect">
            <a:avLst/>
          </a:prstGeom>
        </p:spPr>
      </p:pic>
    </p:spTree>
    <p:extLst>
      <p:ext uri="{BB962C8B-B14F-4D97-AF65-F5344CB8AC3E}">
        <p14:creationId xmlns:p14="http://schemas.microsoft.com/office/powerpoint/2010/main" val="3512807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7FA1BD-8DA2-960F-7B53-9FF08B5B0E25}"/>
              </a:ext>
            </a:extLst>
          </p:cNvPr>
          <p:cNvSpPr>
            <a:spLocks noGrp="1"/>
          </p:cNvSpPr>
          <p:nvPr>
            <p:ph sz="half" idx="1"/>
          </p:nvPr>
        </p:nvSpPr>
        <p:spPr>
          <a:xfrm>
            <a:off x="324255" y="2312901"/>
            <a:ext cx="5035826" cy="4351338"/>
          </a:xfrm>
        </p:spPr>
        <p:txBody>
          <a:bodyPr>
            <a:normAutofit/>
          </a:bodyPr>
          <a:lstStyle/>
          <a:p>
            <a:r>
              <a:rPr lang="en-GB" sz="3200" b="1" dirty="0"/>
              <a:t>Explanation</a:t>
            </a:r>
          </a:p>
          <a:p>
            <a:pPr marL="0" indent="0">
              <a:buNone/>
            </a:pPr>
            <a:r>
              <a:rPr lang="en-GB" sz="3200" dirty="0"/>
              <a:t> - Can test relationships    </a:t>
            </a:r>
          </a:p>
          <a:p>
            <a:pPr marL="0" indent="0">
              <a:buNone/>
            </a:pPr>
            <a:r>
              <a:rPr lang="en-GB" sz="3200" dirty="0"/>
              <a:t>   between variables</a:t>
            </a:r>
          </a:p>
          <a:p>
            <a:pPr marL="0" indent="0">
              <a:buNone/>
            </a:pPr>
            <a:r>
              <a:rPr lang="en-GB" sz="3200" dirty="0"/>
              <a:t> - Deductive</a:t>
            </a:r>
          </a:p>
          <a:p>
            <a:endParaRPr lang="en-GB" sz="3200" dirty="0"/>
          </a:p>
        </p:txBody>
      </p:sp>
      <p:sp>
        <p:nvSpPr>
          <p:cNvPr id="4" name="Footer Placeholder 3">
            <a:extLst>
              <a:ext uri="{FF2B5EF4-FFF2-40B4-BE49-F238E27FC236}">
                <a16:creationId xmlns:a16="http://schemas.microsoft.com/office/drawing/2014/main" id="{E18340A8-9153-55EA-368B-F809A83392B0}"/>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CC25F098-8B8E-CBAB-8891-9BB2675CC603}"/>
              </a:ext>
            </a:extLst>
          </p:cNvPr>
          <p:cNvSpPr>
            <a:spLocks noGrp="1"/>
          </p:cNvSpPr>
          <p:nvPr>
            <p:ph type="sldNum" sz="quarter" idx="12"/>
          </p:nvPr>
        </p:nvSpPr>
        <p:spPr/>
        <p:txBody>
          <a:bodyPr/>
          <a:lstStyle/>
          <a:p>
            <a:fld id="{372769DB-CAE7-4C85-A9AF-7D4D8DE4CA22}" type="slidenum">
              <a:rPr lang="en-GB" smtClean="0"/>
              <a:t>11</a:t>
            </a:fld>
            <a:endParaRPr lang="en-GB" dirty="0"/>
          </a:p>
        </p:txBody>
      </p:sp>
      <p:sp>
        <p:nvSpPr>
          <p:cNvPr id="6" name="Title 5">
            <a:extLst>
              <a:ext uri="{FF2B5EF4-FFF2-40B4-BE49-F238E27FC236}">
                <a16:creationId xmlns:a16="http://schemas.microsoft.com/office/drawing/2014/main" id="{BF41D7E4-A9D5-7589-D67C-D1CE8085BB95}"/>
              </a:ext>
            </a:extLst>
          </p:cNvPr>
          <p:cNvSpPr>
            <a:spLocks noGrp="1"/>
          </p:cNvSpPr>
          <p:nvPr>
            <p:ph type="title"/>
          </p:nvPr>
        </p:nvSpPr>
        <p:spPr/>
        <p:txBody>
          <a:bodyPr/>
          <a:lstStyle/>
          <a:p>
            <a:r>
              <a:rPr lang="en-GB" dirty="0"/>
              <a:t>What are surveys used for?</a:t>
            </a:r>
          </a:p>
        </p:txBody>
      </p:sp>
      <p:pic>
        <p:nvPicPr>
          <p:cNvPr id="9" name="Picture 8" descr="A graph with different colored lines&#10;&#10;Description automatically generated">
            <a:extLst>
              <a:ext uri="{FF2B5EF4-FFF2-40B4-BE49-F238E27FC236}">
                <a16:creationId xmlns:a16="http://schemas.microsoft.com/office/drawing/2014/main" id="{35FA27EA-D522-3C66-7571-334CC893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964" y="2169883"/>
            <a:ext cx="7132575" cy="3821490"/>
          </a:xfrm>
          <a:prstGeom prst="rect">
            <a:avLst/>
          </a:prstGeom>
        </p:spPr>
      </p:pic>
    </p:spTree>
    <p:extLst>
      <p:ext uri="{BB962C8B-B14F-4D97-AF65-F5344CB8AC3E}">
        <p14:creationId xmlns:p14="http://schemas.microsoft.com/office/powerpoint/2010/main" val="357609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C60334-FE11-3493-BDB0-61B9468B8428}"/>
              </a:ext>
            </a:extLst>
          </p:cNvPr>
          <p:cNvSpPr>
            <a:spLocks noGrp="1"/>
          </p:cNvSpPr>
          <p:nvPr>
            <p:ph sz="half" idx="1"/>
          </p:nvPr>
        </p:nvSpPr>
        <p:spPr>
          <a:xfrm>
            <a:off x="540571" y="1713865"/>
            <a:ext cx="8453336" cy="4351338"/>
          </a:xfrm>
        </p:spPr>
        <p:txBody>
          <a:bodyPr/>
          <a:lstStyle/>
          <a:p>
            <a:pPr marL="0" indent="0">
              <a:buNone/>
            </a:pPr>
            <a:r>
              <a:rPr lang="en-GB" dirty="0"/>
              <a:t>Strengths</a:t>
            </a:r>
          </a:p>
          <a:p>
            <a:r>
              <a:rPr lang="en-GB" sz="3200" dirty="0"/>
              <a:t>Lots of data from lots of people</a:t>
            </a:r>
          </a:p>
          <a:p>
            <a:r>
              <a:rPr lang="en-GB" sz="3200" dirty="0"/>
              <a:t>Relatively low cost</a:t>
            </a:r>
          </a:p>
          <a:p>
            <a:r>
              <a:rPr lang="en-GB" sz="3200" dirty="0"/>
              <a:t>Generalisability</a:t>
            </a:r>
          </a:p>
          <a:p>
            <a:r>
              <a:rPr lang="en-GB" sz="3200" dirty="0"/>
              <a:t>Reliability</a:t>
            </a:r>
          </a:p>
          <a:p>
            <a:r>
              <a:rPr lang="en-GB" sz="3200" dirty="0"/>
              <a:t>Versatility</a:t>
            </a:r>
          </a:p>
        </p:txBody>
      </p:sp>
      <p:sp>
        <p:nvSpPr>
          <p:cNvPr id="3" name="Content Placeholder 2">
            <a:extLst>
              <a:ext uri="{FF2B5EF4-FFF2-40B4-BE49-F238E27FC236}">
                <a16:creationId xmlns:a16="http://schemas.microsoft.com/office/drawing/2014/main" id="{AF2B0FF7-7A58-2C0B-5352-5972B6064001}"/>
              </a:ext>
            </a:extLst>
          </p:cNvPr>
          <p:cNvSpPr>
            <a:spLocks noGrp="1"/>
          </p:cNvSpPr>
          <p:nvPr>
            <p:ph sz="half" idx="2"/>
          </p:nvPr>
        </p:nvSpPr>
        <p:spPr>
          <a:xfrm>
            <a:off x="7010400" y="1713865"/>
            <a:ext cx="5181600" cy="4351338"/>
          </a:xfrm>
        </p:spPr>
        <p:txBody>
          <a:bodyPr/>
          <a:lstStyle/>
          <a:p>
            <a:pPr marL="0" indent="0">
              <a:buNone/>
            </a:pPr>
            <a:r>
              <a:rPr lang="en-GB" dirty="0"/>
              <a:t>Weaknesses</a:t>
            </a:r>
          </a:p>
          <a:p>
            <a:r>
              <a:rPr lang="en-GB" sz="3200" dirty="0"/>
              <a:t>Inflexible</a:t>
            </a:r>
          </a:p>
          <a:p>
            <a:r>
              <a:rPr lang="en-GB" sz="3200" dirty="0"/>
              <a:t>Validity</a:t>
            </a:r>
          </a:p>
          <a:p>
            <a:r>
              <a:rPr lang="en-GB" sz="3200" dirty="0"/>
              <a:t>Bias</a:t>
            </a:r>
          </a:p>
          <a:p>
            <a:r>
              <a:rPr lang="en-GB" sz="3200" dirty="0"/>
              <a:t>Lack of depth</a:t>
            </a:r>
          </a:p>
        </p:txBody>
      </p:sp>
      <p:sp>
        <p:nvSpPr>
          <p:cNvPr id="4" name="Footer Placeholder 3">
            <a:extLst>
              <a:ext uri="{FF2B5EF4-FFF2-40B4-BE49-F238E27FC236}">
                <a16:creationId xmlns:a16="http://schemas.microsoft.com/office/drawing/2014/main" id="{DB6EB650-B9CD-8FDD-115F-16B39F960EE0}"/>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4E3D15A4-9073-D9F8-2F7A-EE3D4FE878E8}"/>
              </a:ext>
            </a:extLst>
          </p:cNvPr>
          <p:cNvSpPr>
            <a:spLocks noGrp="1"/>
          </p:cNvSpPr>
          <p:nvPr>
            <p:ph type="sldNum" sz="quarter" idx="12"/>
          </p:nvPr>
        </p:nvSpPr>
        <p:spPr/>
        <p:txBody>
          <a:bodyPr/>
          <a:lstStyle/>
          <a:p>
            <a:fld id="{372769DB-CAE7-4C85-A9AF-7D4D8DE4CA22}" type="slidenum">
              <a:rPr lang="en-GB" smtClean="0"/>
              <a:t>12</a:t>
            </a:fld>
            <a:endParaRPr lang="en-GB" dirty="0"/>
          </a:p>
        </p:txBody>
      </p:sp>
      <p:sp>
        <p:nvSpPr>
          <p:cNvPr id="6" name="Title 5">
            <a:extLst>
              <a:ext uri="{FF2B5EF4-FFF2-40B4-BE49-F238E27FC236}">
                <a16:creationId xmlns:a16="http://schemas.microsoft.com/office/drawing/2014/main" id="{32FF864F-033A-E492-1D8A-4CE188429298}"/>
              </a:ext>
            </a:extLst>
          </p:cNvPr>
          <p:cNvSpPr>
            <a:spLocks noGrp="1"/>
          </p:cNvSpPr>
          <p:nvPr>
            <p:ph type="title"/>
          </p:nvPr>
        </p:nvSpPr>
        <p:spPr/>
        <p:txBody>
          <a:bodyPr/>
          <a:lstStyle/>
          <a:p>
            <a:r>
              <a:rPr lang="en-GB" dirty="0"/>
              <a:t>Strengths and Weaknesses</a:t>
            </a:r>
          </a:p>
        </p:txBody>
      </p:sp>
    </p:spTree>
    <p:extLst>
      <p:ext uri="{BB962C8B-B14F-4D97-AF65-F5344CB8AC3E}">
        <p14:creationId xmlns:p14="http://schemas.microsoft.com/office/powerpoint/2010/main" val="129574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38A54-4847-E869-C4AE-3B96FFB08C7C}"/>
              </a:ext>
            </a:extLst>
          </p:cNvPr>
          <p:cNvSpPr/>
          <p:nvPr/>
        </p:nvSpPr>
        <p:spPr>
          <a:xfrm>
            <a:off x="0" y="0"/>
            <a:ext cx="12263120" cy="6949440"/>
          </a:xfrm>
          <a:prstGeom prst="rect">
            <a:avLst/>
          </a:prstGeom>
          <a:solidFill>
            <a:srgbClr val="01A0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8E05299-60F0-855C-441E-E142C7C794E0}"/>
              </a:ext>
            </a:extLst>
          </p:cNvPr>
          <p:cNvSpPr>
            <a:spLocks noGrp="1"/>
          </p:cNvSpPr>
          <p:nvPr>
            <p:ph type="title"/>
          </p:nvPr>
        </p:nvSpPr>
        <p:spPr>
          <a:xfrm>
            <a:off x="1050586" y="1265893"/>
            <a:ext cx="9893031" cy="2626469"/>
          </a:xfrm>
        </p:spPr>
        <p:txBody>
          <a:bodyPr/>
          <a:lstStyle/>
          <a:p>
            <a:r>
              <a:rPr lang="en-GB" dirty="0"/>
              <a:t>Variable Types</a:t>
            </a:r>
          </a:p>
        </p:txBody>
      </p:sp>
    </p:spTree>
    <p:extLst>
      <p:ext uri="{BB962C8B-B14F-4D97-AF65-F5344CB8AC3E}">
        <p14:creationId xmlns:p14="http://schemas.microsoft.com/office/powerpoint/2010/main" val="4228029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BE4FBC-F9E7-6BA9-D505-2225CAA2523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Survey questions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14</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395375" y="1469827"/>
            <a:ext cx="10709505" cy="5570756"/>
          </a:xfrm>
          <a:prstGeom prst="rect">
            <a:avLst/>
          </a:prstGeom>
          <a:noFill/>
        </p:spPr>
        <p:txBody>
          <a:bodyPr wrap="square" rtlCol="0">
            <a:spAutoFit/>
          </a:bodyPr>
          <a:lstStyle/>
          <a:p>
            <a:pPr marL="0" algn="l" rtl="0" eaLnBrk="1" fontAlgn="t" latinLnBrk="0" hangingPunct="1">
              <a:spcBef>
                <a:spcPts val="0"/>
              </a:spcBef>
              <a:spcAft>
                <a:spcPts val="0"/>
              </a:spcAft>
            </a:pPr>
            <a:r>
              <a:rPr lang="en-GB" sz="3600" b="1" dirty="0">
                <a:latin typeface="Gill Sans MT" panose="020B0502020104020203" pitchFamily="34" charset="0"/>
              </a:rPr>
              <a:t>Concepts</a:t>
            </a:r>
          </a:p>
          <a:p>
            <a:pPr marL="457200" indent="-457200" algn="l" rtl="0" eaLnBrk="1" fontAlgn="t" latinLnBrk="0" hangingPunct="1">
              <a:spcBef>
                <a:spcPts val="0"/>
              </a:spcBef>
              <a:spcAft>
                <a:spcPts val="0"/>
              </a:spcAft>
              <a:buFont typeface="Arial" panose="020B0604020202020204" pitchFamily="34" charset="0"/>
              <a:buChar char="•"/>
            </a:pPr>
            <a:r>
              <a:rPr lang="en-GB" sz="3600" dirty="0">
                <a:latin typeface="Gill Sans MT" panose="020B0502020104020203" pitchFamily="34" charset="0"/>
              </a:rPr>
              <a:t>Conceptualisation</a:t>
            </a:r>
          </a:p>
          <a:p>
            <a:pPr marL="457200" indent="-457200" algn="l" rtl="0" eaLnBrk="1" fontAlgn="t" latinLnBrk="0" hangingPunct="1">
              <a:spcBef>
                <a:spcPts val="0"/>
              </a:spcBef>
              <a:spcAft>
                <a:spcPts val="0"/>
              </a:spcAft>
              <a:buFont typeface="Arial" panose="020B0604020202020204" pitchFamily="34" charset="0"/>
              <a:buChar char="•"/>
            </a:pPr>
            <a:r>
              <a:rPr lang="en-GB" sz="3600" dirty="0">
                <a:latin typeface="Gill Sans MT" panose="020B0502020104020203" pitchFamily="34" charset="0"/>
              </a:rPr>
              <a:t>Operationalisation</a:t>
            </a:r>
          </a:p>
          <a:p>
            <a:pPr algn="l" rtl="0" eaLnBrk="1" fontAlgn="t" latinLnBrk="0" hangingPunct="1">
              <a:spcBef>
                <a:spcPts val="0"/>
              </a:spcBef>
              <a:spcAft>
                <a:spcPts val="0"/>
              </a:spcAft>
            </a:pPr>
            <a:endParaRPr lang="en-GB" sz="3600" b="1" dirty="0">
              <a:latin typeface="Gill Sans MT" panose="020B0502020104020203" pitchFamily="34" charset="0"/>
            </a:endParaRPr>
          </a:p>
          <a:p>
            <a:pPr algn="l" rtl="0" eaLnBrk="1" fontAlgn="t" latinLnBrk="0" hangingPunct="1">
              <a:spcBef>
                <a:spcPts val="0"/>
              </a:spcBef>
              <a:spcAft>
                <a:spcPts val="0"/>
              </a:spcAft>
            </a:pPr>
            <a:r>
              <a:rPr lang="en-GB" sz="3600" b="1" dirty="0">
                <a:latin typeface="Gill Sans MT" panose="020B0502020104020203" pitchFamily="34" charset="0"/>
              </a:rPr>
              <a:t>What questions can we ask to try and measure our key concepts?</a:t>
            </a:r>
          </a:p>
          <a:p>
            <a:pPr algn="l" rtl="0" eaLnBrk="1" fontAlgn="t" latinLnBrk="0" hangingPunct="1">
              <a:spcBef>
                <a:spcPts val="0"/>
              </a:spcBef>
              <a:spcAft>
                <a:spcPts val="0"/>
              </a:spcAft>
            </a:pPr>
            <a:endParaRPr lang="en-GB" sz="3600" b="1" dirty="0">
              <a:latin typeface="Gill Sans MT" panose="020B0502020104020203" pitchFamily="34" charset="0"/>
            </a:endParaRPr>
          </a:p>
          <a:p>
            <a:pPr algn="l" rtl="0" eaLnBrk="1" fontAlgn="t" latinLnBrk="0" hangingPunct="1">
              <a:spcBef>
                <a:spcPts val="0"/>
              </a:spcBef>
              <a:spcAft>
                <a:spcPts val="0"/>
              </a:spcAft>
            </a:pPr>
            <a:r>
              <a:rPr lang="en-GB" sz="3600" dirty="0">
                <a:latin typeface="Gill Sans MT" panose="020B0502020104020203" pitchFamily="34" charset="0"/>
              </a:rPr>
              <a:t>From concepts to variables</a:t>
            </a:r>
          </a:p>
          <a:p>
            <a:pPr marL="457200" indent="-457200" algn="l" rtl="0" eaLnBrk="1" fontAlgn="t" latinLnBrk="0" hangingPunct="1">
              <a:spcBef>
                <a:spcPts val="0"/>
              </a:spcBef>
              <a:spcAft>
                <a:spcPts val="0"/>
              </a:spcAft>
              <a:buFont typeface="Arial" panose="020B0604020202020204" pitchFamily="34" charset="0"/>
              <a:buChar char="•"/>
            </a:pPr>
            <a:endParaRPr lang="en-GB" sz="3200" dirty="0">
              <a:latin typeface="Gill Sans MT" panose="020B0502020104020203" pitchFamily="34" charset="0"/>
            </a:endParaRPr>
          </a:p>
          <a:p>
            <a:pPr marL="0" algn="l" rtl="0" eaLnBrk="1" fontAlgn="t" latinLnBrk="0" hangingPunct="1">
              <a:spcBef>
                <a:spcPts val="0"/>
              </a:spcBef>
              <a:spcAft>
                <a:spcPts val="0"/>
              </a:spcAft>
            </a:pPr>
            <a:endParaRPr lang="en-GB" sz="3600" dirty="0">
              <a:latin typeface="Gill Sans MT" panose="020B0502020104020203" pitchFamily="34" charset="0"/>
            </a:endParaRPr>
          </a:p>
        </p:txBody>
      </p:sp>
    </p:spTree>
    <p:extLst>
      <p:ext uri="{BB962C8B-B14F-4D97-AF65-F5344CB8AC3E}">
        <p14:creationId xmlns:p14="http://schemas.microsoft.com/office/powerpoint/2010/main" val="59795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CE0C7B4-4654-E0A4-B1C4-D6BB6EA67A4E}"/>
              </a:ext>
            </a:extLst>
          </p:cNvPr>
          <p:cNvSpPr/>
          <p:nvPr/>
        </p:nvSpPr>
        <p:spPr>
          <a:xfrm>
            <a:off x="395376" y="4214191"/>
            <a:ext cx="10577424" cy="2408014"/>
          </a:xfrm>
          <a:prstGeom prst="roundRect">
            <a:avLst/>
          </a:prstGeom>
          <a:solidFill>
            <a:schemeClr val="bg1">
              <a:alpha val="89804"/>
            </a:schemeClr>
          </a:solidFill>
          <a:ln w="152400">
            <a:solidFill>
              <a:srgbClr val="F7AA58"/>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4" name="Rectangle 3">
            <a:extLst>
              <a:ext uri="{FF2B5EF4-FFF2-40B4-BE49-F238E27FC236}">
                <a16:creationId xmlns:a16="http://schemas.microsoft.com/office/drawing/2014/main" id="{8BBE4FBC-F9E7-6BA9-D505-2225CAA2523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Survey questions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15</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395375" y="1469827"/>
            <a:ext cx="10709505" cy="2677656"/>
          </a:xfrm>
          <a:prstGeom prst="rect">
            <a:avLst/>
          </a:prstGeom>
          <a:noFill/>
        </p:spPr>
        <p:txBody>
          <a:bodyPr wrap="square" rtlCol="0">
            <a:spAutoFit/>
          </a:bodyPr>
          <a:lstStyle/>
          <a:p>
            <a:pPr marL="0" algn="l" rtl="0" eaLnBrk="1" fontAlgn="t" latinLnBrk="0" hangingPunct="1">
              <a:spcBef>
                <a:spcPts val="0"/>
              </a:spcBef>
              <a:spcAft>
                <a:spcPts val="0"/>
              </a:spcAft>
            </a:pPr>
            <a:r>
              <a:rPr lang="en-GB" sz="3600" b="1" dirty="0">
                <a:latin typeface="Gill Sans MT" panose="020B0502020104020203" pitchFamily="34" charset="0"/>
              </a:rPr>
              <a:t>Open questions</a:t>
            </a:r>
          </a:p>
          <a:p>
            <a:pPr marL="571500" indent="-571500" algn="l" rtl="0" eaLnBrk="1" fontAlgn="t" latinLnBrk="0" hangingPunct="1">
              <a:spcBef>
                <a:spcPts val="0"/>
              </a:spcBef>
              <a:spcAft>
                <a:spcPts val="0"/>
              </a:spcAft>
              <a:buFont typeface="Arial" panose="020B0604020202020204" pitchFamily="34" charset="0"/>
              <a:buChar char="•"/>
            </a:pPr>
            <a:r>
              <a:rPr lang="en-GB" sz="3200" dirty="0">
                <a:latin typeface="Gill Sans MT" panose="020B0502020104020203" pitchFamily="34" charset="0"/>
              </a:rPr>
              <a:t>Respondents express themselves in their own words</a:t>
            </a:r>
          </a:p>
          <a:p>
            <a:pPr marL="571500" indent="-571500" algn="l" rtl="0" eaLnBrk="1" fontAlgn="t" latinLnBrk="0" hangingPunct="1">
              <a:spcBef>
                <a:spcPts val="0"/>
              </a:spcBef>
              <a:spcAft>
                <a:spcPts val="0"/>
              </a:spcAft>
              <a:buFont typeface="Arial" panose="020B0604020202020204" pitchFamily="34" charset="0"/>
              <a:buChar char="•"/>
            </a:pPr>
            <a:r>
              <a:rPr lang="en-GB" sz="3200" dirty="0">
                <a:latin typeface="Gill Sans MT" panose="020B0502020104020203" pitchFamily="34" charset="0"/>
              </a:rPr>
              <a:t>Unstructured response data, qualitative</a:t>
            </a:r>
          </a:p>
          <a:p>
            <a:pPr marL="571500" indent="-571500" algn="l" rtl="0" eaLnBrk="1" fontAlgn="t" latinLnBrk="0" hangingPunct="1">
              <a:spcBef>
                <a:spcPts val="0"/>
              </a:spcBef>
              <a:spcAft>
                <a:spcPts val="0"/>
              </a:spcAft>
              <a:buFont typeface="Arial" panose="020B0604020202020204" pitchFamily="34" charset="0"/>
              <a:buChar char="•"/>
            </a:pPr>
            <a:r>
              <a:rPr lang="en-GB" sz="3200" dirty="0">
                <a:latin typeface="Gill Sans MT" panose="020B0502020104020203" pitchFamily="34" charset="0"/>
              </a:rPr>
              <a:t>More detailed information, more difficult to analyse</a:t>
            </a:r>
          </a:p>
          <a:p>
            <a:pPr marL="0" algn="l" rtl="0" eaLnBrk="1" fontAlgn="t" latinLnBrk="0" hangingPunct="1">
              <a:spcBef>
                <a:spcPts val="0"/>
              </a:spcBef>
              <a:spcAft>
                <a:spcPts val="0"/>
              </a:spcAft>
            </a:pPr>
            <a:endParaRPr lang="en-GB" sz="3600" dirty="0">
              <a:latin typeface="Gill Sans MT" panose="020B0502020104020203" pitchFamily="34" charset="0"/>
            </a:endParaRPr>
          </a:p>
        </p:txBody>
      </p:sp>
      <p:sp>
        <p:nvSpPr>
          <p:cNvPr id="6" name="TextBox 5">
            <a:extLst>
              <a:ext uri="{FF2B5EF4-FFF2-40B4-BE49-F238E27FC236}">
                <a16:creationId xmlns:a16="http://schemas.microsoft.com/office/drawing/2014/main" id="{2E2EB08C-2913-3549-1F45-3D12BD2BCB50}"/>
              </a:ext>
            </a:extLst>
          </p:cNvPr>
          <p:cNvSpPr txBox="1"/>
          <p:nvPr/>
        </p:nvSpPr>
        <p:spPr>
          <a:xfrm>
            <a:off x="741247" y="4369957"/>
            <a:ext cx="10709505" cy="1877437"/>
          </a:xfrm>
          <a:prstGeom prst="rect">
            <a:avLst/>
          </a:prstGeom>
          <a:noFill/>
        </p:spPr>
        <p:txBody>
          <a:bodyPr wrap="square" rtlCol="0">
            <a:spAutoFit/>
          </a:bodyPr>
          <a:lstStyle/>
          <a:p>
            <a:pPr marL="0" algn="l" rtl="0" eaLnBrk="1" fontAlgn="t" latinLnBrk="0" hangingPunct="1">
              <a:spcBef>
                <a:spcPts val="0"/>
              </a:spcBef>
              <a:spcAft>
                <a:spcPts val="0"/>
              </a:spcAft>
            </a:pPr>
            <a:r>
              <a:rPr lang="en-GB" sz="2400" dirty="0">
                <a:latin typeface="Gill Sans MT" panose="020B0502020104020203" pitchFamily="34" charset="0"/>
              </a:rPr>
              <a:t>In the space provided below, please tell us what you think is the most important issue facing society today:</a:t>
            </a:r>
          </a:p>
          <a:p>
            <a:pPr marL="0" algn="l" rtl="0" eaLnBrk="1" fontAlgn="t" latinLnBrk="0" hangingPunct="1">
              <a:spcBef>
                <a:spcPts val="0"/>
              </a:spcBef>
              <a:spcAft>
                <a:spcPts val="0"/>
              </a:spcAft>
            </a:pPr>
            <a:endParaRPr lang="en-GB" sz="3200" dirty="0">
              <a:latin typeface="Gill Sans MT" panose="020B0502020104020203" pitchFamily="34" charset="0"/>
            </a:endParaRPr>
          </a:p>
          <a:p>
            <a:pPr marL="0" algn="l" rtl="0" eaLnBrk="1" fontAlgn="t" latinLnBrk="0" hangingPunct="1">
              <a:spcBef>
                <a:spcPts val="0"/>
              </a:spcBef>
              <a:spcAft>
                <a:spcPts val="0"/>
              </a:spcAft>
            </a:pPr>
            <a:endParaRPr lang="en-GB" sz="3600" dirty="0">
              <a:latin typeface="Gill Sans MT" panose="020B0502020104020203" pitchFamily="34" charset="0"/>
            </a:endParaRPr>
          </a:p>
        </p:txBody>
      </p:sp>
      <p:sp>
        <p:nvSpPr>
          <p:cNvPr id="8" name="Rectangle 7">
            <a:extLst>
              <a:ext uri="{FF2B5EF4-FFF2-40B4-BE49-F238E27FC236}">
                <a16:creationId xmlns:a16="http://schemas.microsoft.com/office/drawing/2014/main" id="{9D742E56-E0CA-05FD-B82F-78FD11FE4AE2}"/>
              </a:ext>
            </a:extLst>
          </p:cNvPr>
          <p:cNvSpPr/>
          <p:nvPr/>
        </p:nvSpPr>
        <p:spPr>
          <a:xfrm>
            <a:off x="741247" y="5241967"/>
            <a:ext cx="9770165" cy="1161193"/>
          </a:xfrm>
          <a:prstGeom prst="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93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BE4FBC-F9E7-6BA9-D505-2225CAA2523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Survey questions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16</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395375" y="1469827"/>
            <a:ext cx="10709505" cy="2308324"/>
          </a:xfrm>
          <a:prstGeom prst="rect">
            <a:avLst/>
          </a:prstGeom>
          <a:noFill/>
        </p:spPr>
        <p:txBody>
          <a:bodyPr wrap="square" rtlCol="0">
            <a:spAutoFit/>
          </a:bodyPr>
          <a:lstStyle/>
          <a:p>
            <a:pPr marL="0" algn="l" rtl="0" eaLnBrk="1" fontAlgn="t" latinLnBrk="0" hangingPunct="1">
              <a:spcBef>
                <a:spcPts val="0"/>
              </a:spcBef>
              <a:spcAft>
                <a:spcPts val="0"/>
              </a:spcAft>
            </a:pPr>
            <a:r>
              <a:rPr lang="en-GB" sz="3600" b="1" i="0" u="none" strike="noStrike" dirty="0">
                <a:effectLst/>
                <a:latin typeface="Gill Sans MT" panose="020B0502020104020203" pitchFamily="34" charset="0"/>
              </a:rPr>
              <a:t>Closed questions</a:t>
            </a:r>
          </a:p>
          <a:p>
            <a:pPr marL="571500" indent="-571500" algn="l" rtl="0" eaLnBrk="1" fontAlgn="t" latinLnBrk="0" hangingPunct="1">
              <a:spcBef>
                <a:spcPts val="0"/>
              </a:spcBef>
              <a:spcAft>
                <a:spcPts val="0"/>
              </a:spcAft>
              <a:buFont typeface="Arial" panose="020B0604020202020204" pitchFamily="34" charset="0"/>
              <a:buChar char="•"/>
            </a:pPr>
            <a:r>
              <a:rPr lang="en-GB" sz="3600" dirty="0">
                <a:latin typeface="Gill Sans MT" panose="020B0502020104020203" pitchFamily="34" charset="0"/>
              </a:rPr>
              <a:t>Predefined response options</a:t>
            </a:r>
          </a:p>
          <a:p>
            <a:pPr marL="571500" indent="-571500" algn="l" rtl="0" eaLnBrk="1" fontAlgn="t" latinLnBrk="0" hangingPunct="1">
              <a:spcBef>
                <a:spcPts val="0"/>
              </a:spcBef>
              <a:spcAft>
                <a:spcPts val="0"/>
              </a:spcAft>
              <a:buFont typeface="Arial" panose="020B0604020202020204" pitchFamily="34" charset="0"/>
              <a:buChar char="•"/>
            </a:pPr>
            <a:r>
              <a:rPr lang="en-GB" sz="3600" i="0" u="none" strike="noStrike" dirty="0">
                <a:effectLst/>
                <a:latin typeface="Gill Sans MT" panose="020B0502020104020203" pitchFamily="34" charset="0"/>
              </a:rPr>
              <a:t>Structured response data</a:t>
            </a:r>
          </a:p>
          <a:p>
            <a:pPr marL="571500" indent="-571500" algn="l" rtl="0" eaLnBrk="1" fontAlgn="t" latinLnBrk="0" hangingPunct="1">
              <a:spcBef>
                <a:spcPts val="0"/>
              </a:spcBef>
              <a:spcAft>
                <a:spcPts val="0"/>
              </a:spcAft>
              <a:buFont typeface="Arial" panose="020B0604020202020204" pitchFamily="34" charset="0"/>
              <a:buChar char="•"/>
            </a:pPr>
            <a:r>
              <a:rPr lang="en-GB" sz="3600" dirty="0">
                <a:latin typeface="Gill Sans MT" panose="020B0502020104020203" pitchFamily="34" charset="0"/>
              </a:rPr>
              <a:t>More limited information, easier to analyse</a:t>
            </a:r>
            <a:endParaRPr lang="en-GB" sz="3600" i="0" u="none" strike="noStrike" dirty="0">
              <a:effectLst/>
              <a:latin typeface="Gill Sans MT" panose="020B0502020104020203" pitchFamily="34" charset="0"/>
            </a:endParaRPr>
          </a:p>
        </p:txBody>
      </p:sp>
      <p:sp>
        <p:nvSpPr>
          <p:cNvPr id="6" name="Rectangle: Rounded Corners 5">
            <a:extLst>
              <a:ext uri="{FF2B5EF4-FFF2-40B4-BE49-F238E27FC236}">
                <a16:creationId xmlns:a16="http://schemas.microsoft.com/office/drawing/2014/main" id="{377103B3-1042-F9B4-7E5A-5618F37BDDBB}"/>
              </a:ext>
            </a:extLst>
          </p:cNvPr>
          <p:cNvSpPr/>
          <p:nvPr/>
        </p:nvSpPr>
        <p:spPr>
          <a:xfrm>
            <a:off x="395376" y="4214191"/>
            <a:ext cx="10577424" cy="2408014"/>
          </a:xfrm>
          <a:prstGeom prst="roundRect">
            <a:avLst/>
          </a:prstGeom>
          <a:solidFill>
            <a:schemeClr val="bg1">
              <a:alpha val="89804"/>
            </a:schemeClr>
          </a:solidFill>
          <a:ln w="152400">
            <a:solidFill>
              <a:srgbClr val="F7AA58"/>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7" name="TextBox 6">
            <a:extLst>
              <a:ext uri="{FF2B5EF4-FFF2-40B4-BE49-F238E27FC236}">
                <a16:creationId xmlns:a16="http://schemas.microsoft.com/office/drawing/2014/main" id="{98D3DCB7-3D7B-1306-441D-9AF65B6DE18C}"/>
              </a:ext>
            </a:extLst>
          </p:cNvPr>
          <p:cNvSpPr txBox="1"/>
          <p:nvPr/>
        </p:nvSpPr>
        <p:spPr>
          <a:xfrm>
            <a:off x="741247" y="4369957"/>
            <a:ext cx="10363633" cy="2492990"/>
          </a:xfrm>
          <a:prstGeom prst="rect">
            <a:avLst/>
          </a:prstGeom>
          <a:noFill/>
        </p:spPr>
        <p:txBody>
          <a:bodyPr wrap="square" rtlCol="0">
            <a:spAutoFit/>
          </a:bodyPr>
          <a:lstStyle/>
          <a:p>
            <a:pPr marL="0" algn="l" rtl="0" eaLnBrk="1" fontAlgn="t" latinLnBrk="0" hangingPunct="1">
              <a:spcBef>
                <a:spcPts val="0"/>
              </a:spcBef>
              <a:spcAft>
                <a:spcPts val="0"/>
              </a:spcAft>
            </a:pPr>
            <a:r>
              <a:rPr lang="en-GB" sz="2400" dirty="0">
                <a:latin typeface="Gill Sans MT" panose="020B0502020104020203" pitchFamily="34" charset="0"/>
              </a:rPr>
              <a:t>Which of the following options do you think is the most important issue facing society today:</a:t>
            </a:r>
          </a:p>
          <a:p>
            <a:pPr marL="0" algn="l" rtl="0" eaLnBrk="1" fontAlgn="t" latinLnBrk="0" hangingPunct="1">
              <a:spcBef>
                <a:spcPts val="0"/>
              </a:spcBef>
              <a:spcAft>
                <a:spcPts val="0"/>
              </a:spcAft>
            </a:pPr>
            <a:endParaRPr lang="en-GB" sz="2400" dirty="0">
              <a:latin typeface="Gill Sans MT" panose="020B0502020104020203" pitchFamily="34" charset="0"/>
            </a:endParaRPr>
          </a:p>
          <a:p>
            <a:pPr marL="0" algn="l" rtl="0" eaLnBrk="1" fontAlgn="t" latinLnBrk="0" hangingPunct="1">
              <a:spcBef>
                <a:spcPts val="0"/>
              </a:spcBef>
              <a:spcAft>
                <a:spcPts val="0"/>
              </a:spcAft>
            </a:pPr>
            <a:r>
              <a:rPr lang="en-GB" sz="2400" dirty="0">
                <a:latin typeface="Gill Sans MT" panose="020B0502020104020203" pitchFamily="34" charset="0"/>
                <a:sym typeface="Wingdings" panose="05000000000000000000" pitchFamily="2" charset="2"/>
              </a:rPr>
              <a:t> t</a:t>
            </a:r>
            <a:r>
              <a:rPr lang="en-GB" sz="2400" dirty="0">
                <a:latin typeface="Gill Sans MT" panose="020B0502020104020203" pitchFamily="34" charset="0"/>
              </a:rPr>
              <a:t>he economy	 </a:t>
            </a:r>
            <a:r>
              <a:rPr lang="en-GB" sz="2400" dirty="0">
                <a:latin typeface="Gill Sans MT" panose="020B0502020104020203" pitchFamily="34" charset="0"/>
                <a:sym typeface="Wingdings" panose="05000000000000000000" pitchFamily="2" charset="2"/>
              </a:rPr>
              <a:t> t</a:t>
            </a:r>
            <a:r>
              <a:rPr lang="en-GB" sz="2400" dirty="0">
                <a:latin typeface="Gill Sans MT" panose="020B0502020104020203" pitchFamily="34" charset="0"/>
              </a:rPr>
              <a:t>he environment		</a:t>
            </a:r>
            <a:r>
              <a:rPr lang="en-GB" sz="2400" dirty="0">
                <a:latin typeface="Gill Sans MT" panose="020B0502020104020203" pitchFamily="34" charset="0"/>
                <a:sym typeface="Wingdings" panose="05000000000000000000" pitchFamily="2" charset="2"/>
              </a:rPr>
              <a:t>  i</a:t>
            </a:r>
            <a:r>
              <a:rPr lang="en-GB" sz="2400" dirty="0">
                <a:latin typeface="Gill Sans MT" panose="020B0502020104020203" pitchFamily="34" charset="0"/>
              </a:rPr>
              <a:t>mmigration</a:t>
            </a:r>
          </a:p>
          <a:p>
            <a:pPr marL="0" algn="l" rtl="0" eaLnBrk="1" fontAlgn="t" latinLnBrk="0" hangingPunct="1">
              <a:spcBef>
                <a:spcPts val="0"/>
              </a:spcBef>
              <a:spcAft>
                <a:spcPts val="0"/>
              </a:spcAft>
            </a:pPr>
            <a:r>
              <a:rPr lang="en-GB" sz="2400" dirty="0">
                <a:latin typeface="Gill Sans MT" panose="020B0502020104020203" pitchFamily="34" charset="0"/>
                <a:sym typeface="Wingdings" panose="05000000000000000000" pitchFamily="2" charset="2"/>
              </a:rPr>
              <a:t> h</a:t>
            </a:r>
            <a:r>
              <a:rPr lang="en-GB" sz="2400" dirty="0">
                <a:latin typeface="Gill Sans MT" panose="020B0502020104020203" pitchFamily="34" charset="0"/>
              </a:rPr>
              <a:t>ousing		</a:t>
            </a:r>
            <a:r>
              <a:rPr lang="en-GB" sz="2400" dirty="0">
                <a:latin typeface="Gill Sans MT" panose="020B0502020104020203" pitchFamily="34" charset="0"/>
                <a:sym typeface="Wingdings" panose="05000000000000000000" pitchFamily="2" charset="2"/>
              </a:rPr>
              <a:t>  h</a:t>
            </a:r>
            <a:r>
              <a:rPr lang="en-GB" sz="2400" dirty="0">
                <a:latin typeface="Gill Sans MT" panose="020B0502020104020203" pitchFamily="34" charset="0"/>
              </a:rPr>
              <a:t>ealthcare			</a:t>
            </a:r>
            <a:r>
              <a:rPr lang="en-GB" sz="2400" dirty="0">
                <a:latin typeface="Gill Sans MT" panose="020B0502020104020203" pitchFamily="34" charset="0"/>
                <a:sym typeface="Wingdings" panose="05000000000000000000" pitchFamily="2" charset="2"/>
              </a:rPr>
              <a:t>  e</a:t>
            </a:r>
            <a:r>
              <a:rPr lang="en-GB" sz="2400" dirty="0">
                <a:latin typeface="Gill Sans MT" panose="020B0502020104020203" pitchFamily="34" charset="0"/>
              </a:rPr>
              <a:t>ducation</a:t>
            </a:r>
          </a:p>
          <a:p>
            <a:pPr marL="0" algn="l" rtl="0" eaLnBrk="1" fontAlgn="t" latinLnBrk="0" hangingPunct="1">
              <a:spcBef>
                <a:spcPts val="0"/>
              </a:spcBef>
              <a:spcAft>
                <a:spcPts val="0"/>
              </a:spcAft>
            </a:pPr>
            <a:endParaRPr lang="en-GB" sz="3600" dirty="0">
              <a:latin typeface="Gill Sans MT" panose="020B0502020104020203" pitchFamily="34" charset="0"/>
            </a:endParaRPr>
          </a:p>
        </p:txBody>
      </p:sp>
    </p:spTree>
    <p:extLst>
      <p:ext uri="{BB962C8B-B14F-4D97-AF65-F5344CB8AC3E}">
        <p14:creationId xmlns:p14="http://schemas.microsoft.com/office/powerpoint/2010/main" val="336548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BE4FBC-F9E7-6BA9-D505-2225CAA2523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17</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515331" y="1725104"/>
            <a:ext cx="11103512" cy="4832092"/>
          </a:xfrm>
          <a:prstGeom prst="rect">
            <a:avLst/>
          </a:prstGeom>
          <a:noFill/>
        </p:spPr>
        <p:txBody>
          <a:bodyPr wrap="square" rtlCol="0">
            <a:spAutoFit/>
          </a:bodyPr>
          <a:lstStyle/>
          <a:p>
            <a:pPr marL="457200" indent="-457200" algn="l" rtl="0" eaLnBrk="1" fontAlgn="t" latinLnBrk="0" hangingPunct="1">
              <a:spcBef>
                <a:spcPts val="0"/>
              </a:spcBef>
              <a:spcAft>
                <a:spcPts val="0"/>
              </a:spcAft>
              <a:buFont typeface="Arial" panose="020B0604020202020204" pitchFamily="34" charset="0"/>
              <a:buChar char="•"/>
            </a:pPr>
            <a:r>
              <a:rPr lang="en-GB" sz="3600" i="0" u="none" strike="noStrike" kern="1200" dirty="0">
                <a:effectLst/>
                <a:latin typeface="Gill Sans MT" panose="020B0502020104020203" pitchFamily="34" charset="0"/>
              </a:rPr>
              <a:t>For closed questions</a:t>
            </a:r>
            <a:r>
              <a:rPr lang="en-GB" sz="3600" dirty="0">
                <a:latin typeface="Gill Sans MT" panose="020B0502020104020203" pitchFamily="34" charset="0"/>
              </a:rPr>
              <a:t>, we need to think about the type of response options we should include</a:t>
            </a:r>
          </a:p>
          <a:p>
            <a:pPr marL="457200" indent="-457200" algn="l" rtl="0" eaLnBrk="1" fontAlgn="t" latinLnBrk="0" hangingPunct="1">
              <a:spcBef>
                <a:spcPts val="0"/>
              </a:spcBef>
              <a:spcAft>
                <a:spcPts val="0"/>
              </a:spcAft>
              <a:buFont typeface="Arial" panose="020B0604020202020204" pitchFamily="34" charset="0"/>
              <a:buChar char="•"/>
            </a:pPr>
            <a:r>
              <a:rPr lang="en-GB" sz="3600" dirty="0">
                <a:latin typeface="Gill Sans MT" panose="020B0502020104020203" pitchFamily="34" charset="0"/>
              </a:rPr>
              <a:t>This will depend on our variable’s level of measurement</a:t>
            </a:r>
          </a:p>
          <a:p>
            <a:pPr marL="457200" indent="-457200" algn="l" rtl="0" eaLnBrk="1" fontAlgn="t" latinLnBrk="0" hangingPunct="1">
              <a:spcBef>
                <a:spcPts val="0"/>
              </a:spcBef>
              <a:spcAft>
                <a:spcPts val="0"/>
              </a:spcAft>
              <a:buFont typeface="Arial" panose="020B0604020202020204" pitchFamily="34" charset="0"/>
              <a:buChar char="•"/>
            </a:pPr>
            <a:endParaRPr lang="en-GB" sz="3600" dirty="0">
              <a:latin typeface="Gill Sans MT" panose="020B0502020104020203" pitchFamily="34" charset="0"/>
            </a:endParaRPr>
          </a:p>
          <a:p>
            <a:pPr algn="l" rtl="0" eaLnBrk="1" fontAlgn="t" latinLnBrk="0" hangingPunct="1">
              <a:spcBef>
                <a:spcPts val="0"/>
              </a:spcBef>
              <a:spcAft>
                <a:spcPts val="0"/>
              </a:spcAft>
            </a:pPr>
            <a:r>
              <a:rPr lang="en-GB" sz="3600" dirty="0">
                <a:latin typeface="Gill Sans MT" panose="020B0502020104020203" pitchFamily="34" charset="0"/>
              </a:rPr>
              <a:t>The four main variable types are:</a:t>
            </a:r>
          </a:p>
          <a:p>
            <a:pPr algn="l" rtl="0" eaLnBrk="1" fontAlgn="t" latinLnBrk="0" hangingPunct="1">
              <a:spcBef>
                <a:spcPts val="0"/>
              </a:spcBef>
              <a:spcAft>
                <a:spcPts val="0"/>
              </a:spcAft>
            </a:pPr>
            <a:r>
              <a:rPr lang="en-GB" sz="3200" dirty="0">
                <a:solidFill>
                  <a:srgbClr val="0070C0"/>
                </a:solidFill>
                <a:latin typeface="Gill Sans MT" panose="020B0502020104020203" pitchFamily="34" charset="0"/>
              </a:rPr>
              <a:t>	1) Nominal</a:t>
            </a:r>
          </a:p>
          <a:p>
            <a:pPr algn="l" rtl="0" eaLnBrk="1" fontAlgn="t" latinLnBrk="0" hangingPunct="1">
              <a:spcBef>
                <a:spcPts val="0"/>
              </a:spcBef>
              <a:spcAft>
                <a:spcPts val="0"/>
              </a:spcAft>
            </a:pPr>
            <a:r>
              <a:rPr lang="en-GB" sz="3200" dirty="0">
                <a:solidFill>
                  <a:srgbClr val="0070C0"/>
                </a:solidFill>
                <a:latin typeface="Gill Sans MT" panose="020B0502020104020203" pitchFamily="34" charset="0"/>
              </a:rPr>
              <a:t>	2) Ordinal</a:t>
            </a:r>
          </a:p>
          <a:p>
            <a:pPr algn="l" rtl="0" eaLnBrk="1" fontAlgn="t" latinLnBrk="0" hangingPunct="1">
              <a:spcBef>
                <a:spcPts val="0"/>
              </a:spcBef>
              <a:spcAft>
                <a:spcPts val="0"/>
              </a:spcAft>
            </a:pPr>
            <a:r>
              <a:rPr lang="en-GB" sz="3200" dirty="0">
                <a:solidFill>
                  <a:srgbClr val="0070C0"/>
                </a:solidFill>
                <a:latin typeface="Gill Sans MT" panose="020B0502020104020203" pitchFamily="34" charset="0"/>
              </a:rPr>
              <a:t>	3) Interval</a:t>
            </a:r>
          </a:p>
          <a:p>
            <a:pPr algn="l" rtl="0" eaLnBrk="1" fontAlgn="t" latinLnBrk="0" hangingPunct="1">
              <a:spcBef>
                <a:spcPts val="0"/>
              </a:spcBef>
              <a:spcAft>
                <a:spcPts val="0"/>
              </a:spcAft>
            </a:pPr>
            <a:r>
              <a:rPr lang="en-GB" sz="3200" dirty="0">
                <a:solidFill>
                  <a:srgbClr val="0070C0"/>
                </a:solidFill>
                <a:latin typeface="Gill Sans MT" panose="020B0502020104020203" pitchFamily="34" charset="0"/>
              </a:rPr>
              <a:t>	4) Ratio</a:t>
            </a:r>
          </a:p>
        </p:txBody>
      </p:sp>
    </p:spTree>
    <p:extLst>
      <p:ext uri="{BB962C8B-B14F-4D97-AF65-F5344CB8AC3E}">
        <p14:creationId xmlns:p14="http://schemas.microsoft.com/office/powerpoint/2010/main" val="20435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BE4FBC-F9E7-6BA9-D505-2225CAA2523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18</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515331" y="1725105"/>
            <a:ext cx="8176605" cy="3662541"/>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i="0" u="none" strike="noStrike" kern="1200" dirty="0">
                <a:effectLst/>
                <a:latin typeface="Gill Sans MT" panose="020B0502020104020203" pitchFamily="34" charset="0"/>
              </a:rPr>
              <a:t>Nominal</a:t>
            </a:r>
            <a:endParaRPr lang="en-GB" sz="4000" b="1" i="0" u="none" strike="noStrike" dirty="0">
              <a:effectLst/>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kern="1200" dirty="0">
                <a:effectLst/>
                <a:latin typeface="Gill Sans MT" panose="020B0502020104020203" pitchFamily="34" charset="0"/>
              </a:rPr>
              <a:t> Two or more categories</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kern="1200" dirty="0">
                <a:solidFill>
                  <a:srgbClr val="FF0000"/>
                </a:solidFill>
                <a:effectLst/>
                <a:latin typeface="Gill Sans MT" panose="020B0502020104020203" pitchFamily="34" charset="0"/>
              </a:rPr>
              <a:t> No inherent order </a:t>
            </a:r>
            <a:r>
              <a:rPr lang="en-GB" sz="3200" i="0" u="none" strike="noStrike" kern="1200" dirty="0">
                <a:effectLst/>
                <a:latin typeface="Gill Sans MT" panose="020B0502020104020203" pitchFamily="34" charset="0"/>
              </a:rPr>
              <a:t>to categories</a:t>
            </a:r>
          </a:p>
          <a:p>
            <a:pPr algn="l" rtl="0" eaLnBrk="1" fontAlgn="t" latinLnBrk="0" hangingPunct="1">
              <a:spcBef>
                <a:spcPts val="0"/>
              </a:spcBef>
              <a:spcAft>
                <a:spcPts val="0"/>
              </a:spcAft>
            </a:pPr>
            <a:endParaRPr lang="en-GB" sz="3200" i="0" u="none" strike="noStrike" dirty="0">
              <a:effectLst/>
              <a:latin typeface="Gill Sans MT" panose="020B0502020104020203" pitchFamily="34" charset="0"/>
            </a:endParaRPr>
          </a:p>
          <a:p>
            <a:pPr algn="l" rtl="0" eaLnBrk="1" fontAlgn="t" latinLnBrk="0" hangingPunct="1">
              <a:spcBef>
                <a:spcPts val="0"/>
              </a:spcBef>
              <a:spcAft>
                <a:spcPts val="0"/>
              </a:spcAft>
            </a:pPr>
            <a:r>
              <a:rPr lang="en-GB" sz="3200" b="1" dirty="0">
                <a:latin typeface="Gill Sans MT" panose="020B0502020104020203" pitchFamily="34" charset="0"/>
              </a:rPr>
              <a:t>Examples</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dirty="0">
                <a:effectLst/>
                <a:latin typeface="Gill Sans MT" panose="020B0502020104020203" pitchFamily="34" charset="0"/>
              </a:rPr>
              <a:t>Colours: Red, green, blue, purple</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dirty="0">
                <a:effectLst/>
                <a:latin typeface="Gill Sans MT" panose="020B0502020104020203" pitchFamily="34" charset="0"/>
              </a:rPr>
              <a:t>Subject areas: Politics, Geography, Chemistry</a:t>
            </a:r>
          </a:p>
        </p:txBody>
      </p:sp>
      <p:pic>
        <p:nvPicPr>
          <p:cNvPr id="7" name="Picture 6" descr="A circle of rainbow colored circles&#10;&#10;Description automatically generated">
            <a:extLst>
              <a:ext uri="{FF2B5EF4-FFF2-40B4-BE49-F238E27FC236}">
                <a16:creationId xmlns:a16="http://schemas.microsoft.com/office/drawing/2014/main" id="{C8ACEB84-DD50-8696-BFBC-1045ECF1B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7860" y="1808252"/>
            <a:ext cx="3856438" cy="3796780"/>
          </a:xfrm>
          <a:prstGeom prst="rect">
            <a:avLst/>
          </a:prstGeom>
        </p:spPr>
      </p:pic>
    </p:spTree>
    <p:extLst>
      <p:ext uri="{BB962C8B-B14F-4D97-AF65-F5344CB8AC3E}">
        <p14:creationId xmlns:p14="http://schemas.microsoft.com/office/powerpoint/2010/main" val="21749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FD3F5-791D-76AF-E453-B63F4C6F9F61}"/>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19</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319282" y="1644075"/>
            <a:ext cx="7912416" cy="4154984"/>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i="0" u="none" strike="noStrike" kern="1200" dirty="0">
                <a:effectLst/>
                <a:latin typeface="Gill Sans MT" panose="020B0502020104020203" pitchFamily="34" charset="0"/>
              </a:rPr>
              <a:t>Ordinal</a:t>
            </a:r>
            <a:endParaRPr lang="en-GB" sz="4000" b="1" i="0" u="none" strike="noStrike" dirty="0">
              <a:effectLst/>
              <a:latin typeface="Gill Sans MT" panose="020B0502020104020203" pitchFamily="34" charset="0"/>
            </a:endParaRPr>
          </a:p>
          <a:p>
            <a:pPr marL="285750" indent="-285750">
              <a:buFont typeface="Arial" panose="020B0604020202020204" pitchFamily="34" charset="0"/>
              <a:buChar char="•"/>
            </a:pPr>
            <a:r>
              <a:rPr lang="en-GB" sz="3200" dirty="0">
                <a:latin typeface="Gill Sans MT" panose="020B0502020104020203" pitchFamily="34" charset="0"/>
              </a:rPr>
              <a:t> </a:t>
            </a:r>
            <a:r>
              <a:rPr lang="en-GB" sz="3200" dirty="0">
                <a:solidFill>
                  <a:srgbClr val="E76254"/>
                </a:solidFill>
                <a:latin typeface="Gill Sans MT" panose="020B0502020104020203" pitchFamily="34" charset="0"/>
              </a:rPr>
              <a:t>Ordered</a:t>
            </a:r>
            <a:r>
              <a:rPr lang="en-GB" sz="3200" dirty="0">
                <a:latin typeface="Gill Sans MT" panose="020B0502020104020203" pitchFamily="34" charset="0"/>
              </a:rPr>
              <a:t> categories</a:t>
            </a:r>
          </a:p>
          <a:p>
            <a:pPr marL="285750" indent="-285750">
              <a:buFont typeface="Arial" panose="020B0604020202020204" pitchFamily="34" charset="0"/>
              <a:buChar char="•"/>
            </a:pPr>
            <a:r>
              <a:rPr lang="en-GB" sz="3200" dirty="0">
                <a:latin typeface="Gill Sans MT" panose="020B0502020104020203" pitchFamily="34" charset="0"/>
              </a:rPr>
              <a:t> Distance between categories not consistent</a:t>
            </a:r>
          </a:p>
          <a:p>
            <a:pPr marL="342900" indent="-342900" algn="l" rtl="0" eaLnBrk="1" fontAlgn="t" latinLnBrk="0" hangingPunct="1">
              <a:spcBef>
                <a:spcPts val="0"/>
              </a:spcBef>
              <a:spcAft>
                <a:spcPts val="0"/>
              </a:spcAft>
              <a:buFont typeface="Arial" panose="020B0604020202020204" pitchFamily="34" charset="0"/>
              <a:buChar char="•"/>
            </a:pPr>
            <a:endParaRPr lang="en-GB" sz="3200" dirty="0">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endParaRPr lang="en-GB" sz="3200" i="0" u="none" strike="noStrike" dirty="0">
              <a:effectLst/>
              <a:latin typeface="Gill Sans MT" panose="020B0502020104020203" pitchFamily="34" charset="0"/>
            </a:endParaRPr>
          </a:p>
          <a:p>
            <a:pPr algn="l" rtl="0" eaLnBrk="1" fontAlgn="t" latinLnBrk="0" hangingPunct="1">
              <a:spcBef>
                <a:spcPts val="0"/>
              </a:spcBef>
              <a:spcAft>
                <a:spcPts val="0"/>
              </a:spcAft>
            </a:pPr>
            <a:r>
              <a:rPr lang="en-GB" sz="3200" b="1" dirty="0">
                <a:latin typeface="Gill Sans MT" panose="020B0502020104020203" pitchFamily="34" charset="0"/>
              </a:rPr>
              <a:t>Examples</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dirty="0">
                <a:effectLst/>
                <a:latin typeface="Gill Sans MT" panose="020B0502020104020203" pitchFamily="34" charset="0"/>
              </a:rPr>
              <a:t>Education: primary, secondary, tertiary</a:t>
            </a:r>
          </a:p>
          <a:p>
            <a:pPr marL="342900" indent="-342900" algn="l" rtl="0" eaLnBrk="1" fontAlgn="t" latinLnBrk="0" hangingPunct="1">
              <a:spcBef>
                <a:spcPts val="0"/>
              </a:spcBef>
              <a:spcAft>
                <a:spcPts val="0"/>
              </a:spcAft>
              <a:buFont typeface="Arial" panose="020B0604020202020204" pitchFamily="34" charset="0"/>
              <a:buChar char="•"/>
            </a:pPr>
            <a:r>
              <a:rPr lang="en-GB" sz="3200" dirty="0">
                <a:latin typeface="Gill Sans MT" panose="020B0502020104020203" pitchFamily="34" charset="0"/>
              </a:rPr>
              <a:t>Class: working, middle, upper</a:t>
            </a:r>
            <a:endParaRPr lang="en-GB" sz="3200" i="0" u="none" strike="noStrike" dirty="0">
              <a:effectLst/>
              <a:latin typeface="Gill Sans MT" panose="020B0502020104020203" pitchFamily="34" charset="0"/>
            </a:endParaRPr>
          </a:p>
        </p:txBody>
      </p:sp>
      <p:pic>
        <p:nvPicPr>
          <p:cNvPr id="7" name="Picture 6" descr="A group of people on stairs&#10;&#10;Description automatically generated">
            <a:extLst>
              <a:ext uri="{FF2B5EF4-FFF2-40B4-BE49-F238E27FC236}">
                <a16:creationId xmlns:a16="http://schemas.microsoft.com/office/drawing/2014/main" id="{DDF89D43-EE1F-2E7A-A665-D4916A942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6782" y="3256908"/>
            <a:ext cx="4812242" cy="3106566"/>
          </a:xfrm>
          <a:prstGeom prst="rect">
            <a:avLst/>
          </a:prstGeom>
        </p:spPr>
      </p:pic>
    </p:spTree>
    <p:extLst>
      <p:ext uri="{BB962C8B-B14F-4D97-AF65-F5344CB8AC3E}">
        <p14:creationId xmlns:p14="http://schemas.microsoft.com/office/powerpoint/2010/main" val="35546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B95D9-FA9E-EC4E-8631-EE25BF60E3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423" y="6265634"/>
            <a:ext cx="2189548" cy="589703"/>
          </a:xfrm>
          <a:prstGeom prst="rect">
            <a:avLst/>
          </a:prstGeom>
          <a:noFill/>
          <a:ln>
            <a:noFill/>
          </a:ln>
        </p:spPr>
      </p:pic>
      <p:sp>
        <p:nvSpPr>
          <p:cNvPr id="3" name="TextBox 2">
            <a:extLst>
              <a:ext uri="{FF2B5EF4-FFF2-40B4-BE49-F238E27FC236}">
                <a16:creationId xmlns:a16="http://schemas.microsoft.com/office/drawing/2014/main" id="{DB06A122-066F-AB4C-B702-643BE2469E96}"/>
              </a:ext>
            </a:extLst>
          </p:cNvPr>
          <p:cNvSpPr txBox="1"/>
          <p:nvPr/>
        </p:nvSpPr>
        <p:spPr>
          <a:xfrm>
            <a:off x="194423" y="292041"/>
            <a:ext cx="5141852" cy="461665"/>
          </a:xfrm>
          <a:prstGeom prst="rect">
            <a:avLst/>
          </a:prstGeom>
          <a:noFill/>
        </p:spPr>
        <p:txBody>
          <a:bodyPr wrap="square">
            <a:spAutoFit/>
          </a:bodyPr>
          <a:lstStyle/>
          <a:p>
            <a:pPr>
              <a:spcAft>
                <a:spcPts val="599"/>
              </a:spcAft>
            </a:pPr>
            <a:r>
              <a:rPr lang="en-GB" sz="2400" b="1" dirty="0">
                <a:solidFill>
                  <a:srgbClr val="7030A0"/>
                </a:solidFill>
              </a:rPr>
              <a:t>Politics Research Seminar Series</a:t>
            </a:r>
            <a:endParaRPr lang="en-GB" sz="2400"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6F040557-8C21-6E4F-8225-F1D2FC784BB4}"/>
              </a:ext>
            </a:extLst>
          </p:cNvPr>
          <p:cNvSpPr txBox="1"/>
          <p:nvPr/>
        </p:nvSpPr>
        <p:spPr>
          <a:xfrm>
            <a:off x="194424" y="849086"/>
            <a:ext cx="8263776" cy="6124754"/>
          </a:xfrm>
          <a:prstGeom prst="rect">
            <a:avLst/>
          </a:prstGeom>
          <a:noFill/>
        </p:spPr>
        <p:txBody>
          <a:bodyPr wrap="square">
            <a:spAutoFit/>
          </a:bodyPr>
          <a:lstStyle/>
          <a:p>
            <a:endParaRPr lang="en-GB" b="1" dirty="0"/>
          </a:p>
          <a:p>
            <a:r>
              <a:rPr lang="en-GB" sz="2400" b="1" i="0" dirty="0">
                <a:solidFill>
                  <a:srgbClr val="000000"/>
                </a:solidFill>
                <a:effectLst/>
                <a:latin typeface="Calibri" panose="020F0502020204030204" pitchFamily="34" charset="0"/>
                <a:cs typeface="Calibri" panose="020F0502020204030204" pitchFamily="34" charset="0"/>
              </a:rPr>
              <a:t>Hijacking Women's Health - How </a:t>
            </a:r>
            <a:r>
              <a:rPr lang="en-GB" sz="2400" b="1" dirty="0">
                <a:solidFill>
                  <a:srgbClr val="000000"/>
                </a:solidFill>
                <a:latin typeface="Calibri" panose="020F0502020204030204" pitchFamily="34" charset="0"/>
                <a:cs typeface="Calibri" panose="020F0502020204030204" pitchFamily="34" charset="0"/>
              </a:rPr>
              <a:t>W</a:t>
            </a:r>
            <a:r>
              <a:rPr lang="en-GB" sz="2400" b="1" i="0" dirty="0">
                <a:solidFill>
                  <a:srgbClr val="000000"/>
                </a:solidFill>
                <a:effectLst/>
                <a:latin typeface="Calibri" panose="020F0502020204030204" pitchFamily="34" charset="0"/>
                <a:cs typeface="Calibri" panose="020F0502020204030204" pitchFamily="34" charset="0"/>
              </a:rPr>
              <a:t>omen’s </a:t>
            </a:r>
            <a:r>
              <a:rPr lang="en-GB" sz="2400" b="1" dirty="0">
                <a:solidFill>
                  <a:srgbClr val="000000"/>
                </a:solidFill>
                <a:latin typeface="Calibri" panose="020F0502020204030204" pitchFamily="34" charset="0"/>
                <a:cs typeface="Calibri" panose="020F0502020204030204" pitchFamily="34" charset="0"/>
              </a:rPr>
              <a:t>H</a:t>
            </a:r>
            <a:r>
              <a:rPr lang="en-GB" sz="2400" b="1" i="0" dirty="0">
                <a:solidFill>
                  <a:srgbClr val="000000"/>
                </a:solidFill>
                <a:effectLst/>
                <a:latin typeface="Calibri" panose="020F0502020204030204" pitchFamily="34" charset="0"/>
                <a:cs typeface="Calibri" panose="020F0502020204030204" pitchFamily="34" charset="0"/>
              </a:rPr>
              <a:t>ealth is Exploited in Global </a:t>
            </a:r>
            <a:r>
              <a:rPr lang="en-GB" sz="2400" b="1" dirty="0">
                <a:solidFill>
                  <a:srgbClr val="000000"/>
                </a:solidFill>
                <a:latin typeface="Calibri" panose="020F0502020204030204" pitchFamily="34" charset="0"/>
                <a:cs typeface="Calibri" panose="020F0502020204030204" pitchFamily="34" charset="0"/>
              </a:rPr>
              <a:t>P</a:t>
            </a:r>
            <a:r>
              <a:rPr lang="en-GB" sz="2400" b="1" i="0" dirty="0">
                <a:solidFill>
                  <a:srgbClr val="000000"/>
                </a:solidFill>
                <a:effectLst/>
                <a:latin typeface="Calibri" panose="020F0502020204030204" pitchFamily="34" charset="0"/>
                <a:cs typeface="Calibri" panose="020F0502020204030204" pitchFamily="34" charset="0"/>
              </a:rPr>
              <a:t>olitics</a:t>
            </a:r>
            <a:endParaRPr lang="en-GB" sz="2400" b="1" dirty="0">
              <a:latin typeface="Calibri" panose="020F0502020204030204" pitchFamily="34" charset="0"/>
              <a:cs typeface="Calibri" panose="020F0502020204030204" pitchFamily="34" charset="0"/>
            </a:endParaRPr>
          </a:p>
          <a:p>
            <a:endParaRPr lang="en-GB" sz="1400" b="1" dirty="0"/>
          </a:p>
          <a:p>
            <a:r>
              <a:rPr lang="en-GB" sz="1400" b="1" dirty="0"/>
              <a:t>Professor Sophie Harman</a:t>
            </a:r>
          </a:p>
          <a:p>
            <a:r>
              <a:rPr lang="en-GB" sz="1400" b="1" dirty="0"/>
              <a:t>Queen Mary, University of London</a:t>
            </a:r>
          </a:p>
          <a:p>
            <a:endParaRPr kumimoji="0" lang="en-GB" sz="1400" b="1" i="0" u="none" strike="noStrike" kern="1200" cap="none" spc="0" normalizeH="0" baseline="0" noProof="0" dirty="0">
              <a:ln>
                <a:noFill/>
              </a:ln>
              <a:effectLst/>
              <a:uLnTx/>
              <a:uFillTx/>
              <a:ea typeface="+mn-ea"/>
              <a:cs typeface="+mn-cs"/>
            </a:endParaRPr>
          </a:p>
          <a:p>
            <a:r>
              <a:rPr kumimoji="0" lang="en-GB" sz="1400" b="1" i="0" u="none" strike="noStrike" kern="1200" cap="none" spc="0" normalizeH="0" baseline="0" noProof="0" dirty="0">
                <a:ln>
                  <a:noFill/>
                </a:ln>
                <a:effectLst/>
                <a:uLnTx/>
                <a:uFillTx/>
                <a:ea typeface="+mn-ea"/>
                <a:cs typeface="+mn-cs"/>
              </a:rPr>
              <a:t>Wednesday </a:t>
            </a:r>
            <a:r>
              <a:rPr lang="en-GB" sz="1400" b="1" dirty="0"/>
              <a:t>28</a:t>
            </a:r>
            <a:r>
              <a:rPr lang="en-GB" sz="1400" b="1" baseline="30000" dirty="0"/>
              <a:t>th</a:t>
            </a:r>
            <a:r>
              <a:rPr lang="en-GB" sz="1400" b="1" dirty="0"/>
              <a:t> February 2024</a:t>
            </a:r>
            <a:endParaRPr kumimoji="0" lang="en-GB" sz="1400" b="1" i="0" u="none" strike="noStrike" kern="1200" cap="none" spc="0" normalizeH="0" baseline="0" noProof="0" dirty="0">
              <a:ln>
                <a:noFill/>
              </a:ln>
              <a:effectLst/>
              <a:uLnTx/>
              <a:uFillTx/>
              <a:ea typeface="+mn-ea"/>
              <a:cs typeface="+mn-cs"/>
            </a:endParaRPr>
          </a:p>
          <a:p>
            <a:r>
              <a:rPr lang="en-GB" sz="1400" b="1" dirty="0"/>
              <a:t>1.15pm – 2.45pm</a:t>
            </a:r>
          </a:p>
          <a:p>
            <a:r>
              <a:rPr lang="en-GB" sz="1400" b="1" dirty="0"/>
              <a:t>4.76 Henry </a:t>
            </a:r>
            <a:r>
              <a:rPr lang="en-GB" sz="1400" b="1" dirty="0" err="1"/>
              <a:t>Daysh</a:t>
            </a:r>
            <a:r>
              <a:rPr lang="en-GB" sz="1400" b="1" dirty="0"/>
              <a:t> Building</a:t>
            </a:r>
          </a:p>
          <a:p>
            <a:endParaRPr lang="en-GB" sz="1400" b="0" i="0" dirty="0">
              <a:solidFill>
                <a:srgbClr val="000000"/>
              </a:solidFill>
              <a:effectLst/>
            </a:endParaRPr>
          </a:p>
          <a:p>
            <a:pPr algn="just"/>
            <a:r>
              <a:rPr lang="en-GB" sz="1400" u="sng" dirty="0">
                <a:solidFill>
                  <a:srgbClr val="000000"/>
                </a:solidFill>
              </a:rPr>
              <a:t>Abstract</a:t>
            </a:r>
          </a:p>
          <a:p>
            <a:pPr algn="just"/>
            <a:endParaRPr lang="en-GB" sz="1400" b="0" i="0" u="sng" dirty="0">
              <a:solidFill>
                <a:srgbClr val="000000"/>
              </a:solidFill>
              <a:effectLst/>
            </a:endParaRPr>
          </a:p>
          <a:p>
            <a:pPr algn="just"/>
            <a:r>
              <a:rPr lang="en-GB" sz="1400" b="0" i="0" dirty="0">
                <a:solidFill>
                  <a:srgbClr val="333333"/>
                </a:solidFill>
                <a:effectLst/>
              </a:rPr>
              <a:t>Why do women still die when they don’t have to? The world has the tools, means, and a large amount of political will to stop this from happening. Yet for decades we see the repeat of similar patterns. Women doing more of the labour of healthcare. Women taking on greater economic, social, and political burdens as a consequence of major health emergencies. For every advancement in sexual and reproductive health, the threat of backlash. In this seminar, Sophie Harman will map </a:t>
            </a:r>
            <a:r>
              <a:rPr lang="en-GB" sz="1400" b="0" i="0" dirty="0">
                <a:solidFill>
                  <a:srgbClr val="3A3D3F"/>
                </a:solidFill>
                <a:effectLst/>
              </a:rPr>
              <a:t>key trends in how women’s health is used and abused for political advantage around the world; and offer a key provocation, that these trends are fundamental to understanding, and even predicting, the chaos and crisis the world finds itself in. </a:t>
            </a:r>
            <a:r>
              <a:rPr lang="en-GB" sz="1400" b="0" i="0" dirty="0">
                <a:solidFill>
                  <a:srgbClr val="333333"/>
                </a:solidFill>
                <a:effectLst/>
              </a:rPr>
              <a:t>Harman will offer a frank reflection of the state of women, gender, and global health in contemporary international relations, and offer a way of confronting these three forces to reclaim the fight for equality in health.</a:t>
            </a:r>
            <a:r>
              <a:rPr lang="en-GB" sz="1400" b="0" i="0" dirty="0">
                <a:solidFill>
                  <a:srgbClr val="000000"/>
                </a:solidFill>
                <a:effectLst/>
              </a:rPr>
              <a:t> </a:t>
            </a:r>
            <a:r>
              <a:rPr lang="en-GB" sz="1400" b="0" i="0" dirty="0">
                <a:solidFill>
                  <a:srgbClr val="3A3D3F"/>
                </a:solidFill>
                <a:effectLst/>
              </a:rPr>
              <a:t>Women and women’s health saw it coming.  </a:t>
            </a:r>
            <a:endParaRPr lang="en-GB" sz="1400" b="0" i="0" dirty="0">
              <a:solidFill>
                <a:srgbClr val="242424"/>
              </a:solidFill>
              <a:effectLst/>
            </a:endParaRPr>
          </a:p>
          <a:p>
            <a:pPr algn="just"/>
            <a:br>
              <a:rPr lang="en-GB" sz="1400" dirty="0"/>
            </a:br>
            <a:endParaRPr lang="en-GB" sz="1400" b="0" i="0" dirty="0">
              <a:solidFill>
                <a:srgbClr val="000000"/>
              </a:solidFill>
              <a:effectLst/>
            </a:endParaRPr>
          </a:p>
          <a:p>
            <a:pPr algn="l"/>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7C08876-0487-C247-ACBC-9486A25330DD}"/>
              </a:ext>
            </a:extLst>
          </p:cNvPr>
          <p:cNvPicPr>
            <a:picLocks noChangeAspect="1"/>
          </p:cNvPicPr>
          <p:nvPr/>
        </p:nvPicPr>
        <p:blipFill>
          <a:blip r:embed="rId3"/>
          <a:stretch>
            <a:fillRect/>
          </a:stretch>
        </p:blipFill>
        <p:spPr>
          <a:xfrm>
            <a:off x="8632371" y="1404257"/>
            <a:ext cx="3091543" cy="4365172"/>
          </a:xfrm>
          <a:prstGeom prst="rect">
            <a:avLst/>
          </a:prstGeom>
        </p:spPr>
      </p:pic>
    </p:spTree>
    <p:extLst>
      <p:ext uri="{BB962C8B-B14F-4D97-AF65-F5344CB8AC3E}">
        <p14:creationId xmlns:p14="http://schemas.microsoft.com/office/powerpoint/2010/main" val="3489138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B1F91-9BC1-67A8-E49F-DF2183DCF53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F27F62C-74B6-C9A1-9380-477F1C901D2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702821-0419-C7CC-4D0E-02C3A6970AB4}"/>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C0C66448-C2C8-46ED-09B9-FB0DCEF69762}"/>
              </a:ext>
            </a:extLst>
          </p:cNvPr>
          <p:cNvSpPr>
            <a:spLocks noGrp="1"/>
          </p:cNvSpPr>
          <p:nvPr>
            <p:ph type="sldNum" sz="quarter" idx="12"/>
          </p:nvPr>
        </p:nvSpPr>
        <p:spPr/>
        <p:txBody>
          <a:bodyPr/>
          <a:lstStyle/>
          <a:p>
            <a:fld id="{372769DB-CAE7-4C85-A9AF-7D4D8DE4CA22}" type="slidenum">
              <a:rPr lang="en-GB" smtClean="0"/>
              <a:t>20</a:t>
            </a:fld>
            <a:endParaRPr lang="en-GB" dirty="0"/>
          </a:p>
        </p:txBody>
      </p:sp>
      <p:sp>
        <p:nvSpPr>
          <p:cNvPr id="3" name="TextBox 2">
            <a:extLst>
              <a:ext uri="{FF2B5EF4-FFF2-40B4-BE49-F238E27FC236}">
                <a16:creationId xmlns:a16="http://schemas.microsoft.com/office/drawing/2014/main" id="{484C6BC6-746E-340F-B3AA-9B4B74DFBF86}"/>
              </a:ext>
            </a:extLst>
          </p:cNvPr>
          <p:cNvSpPr txBox="1"/>
          <p:nvPr/>
        </p:nvSpPr>
        <p:spPr>
          <a:xfrm>
            <a:off x="319282" y="1644075"/>
            <a:ext cx="7912416" cy="2677656"/>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i="0" u="none" strike="noStrike" kern="1200" dirty="0">
                <a:effectLst/>
                <a:latin typeface="Gill Sans MT" panose="020B0502020104020203" pitchFamily="34" charset="0"/>
              </a:rPr>
              <a:t>Ordinal</a:t>
            </a:r>
            <a:endParaRPr lang="en-GB" sz="4000" b="1" i="0" u="none" strike="noStrike" dirty="0">
              <a:effectLst/>
              <a:latin typeface="Gill Sans MT" panose="020B0502020104020203" pitchFamily="34" charset="0"/>
            </a:endParaRPr>
          </a:p>
          <a:p>
            <a:pPr marL="285750" indent="-285750">
              <a:buFont typeface="Arial" panose="020B0604020202020204" pitchFamily="34" charset="0"/>
              <a:buChar char="•"/>
            </a:pPr>
            <a:r>
              <a:rPr lang="en-GB" sz="3200" dirty="0">
                <a:latin typeface="Gill Sans MT" panose="020B0502020104020203" pitchFamily="34" charset="0"/>
              </a:rPr>
              <a:t> </a:t>
            </a:r>
            <a:r>
              <a:rPr lang="en-GB" sz="3200" dirty="0">
                <a:solidFill>
                  <a:srgbClr val="E76254"/>
                </a:solidFill>
                <a:latin typeface="Gill Sans MT" panose="020B0502020104020203" pitchFamily="34" charset="0"/>
              </a:rPr>
              <a:t>Ordered</a:t>
            </a:r>
            <a:r>
              <a:rPr lang="en-GB" sz="3200" dirty="0">
                <a:latin typeface="Gill Sans MT" panose="020B0502020104020203" pitchFamily="34" charset="0"/>
              </a:rPr>
              <a:t> categories</a:t>
            </a:r>
          </a:p>
          <a:p>
            <a:pPr marL="285750" indent="-285750">
              <a:buFont typeface="Arial" panose="020B0604020202020204" pitchFamily="34" charset="0"/>
              <a:buChar char="•"/>
            </a:pPr>
            <a:r>
              <a:rPr lang="en-GB" sz="3200" dirty="0">
                <a:latin typeface="Gill Sans MT" panose="020B0502020104020203" pitchFamily="34" charset="0"/>
              </a:rPr>
              <a:t> Distance between categories not consistent</a:t>
            </a:r>
          </a:p>
          <a:p>
            <a:pPr marL="342900" indent="-342900" algn="l" rtl="0" eaLnBrk="1" fontAlgn="t" latinLnBrk="0" hangingPunct="1">
              <a:spcBef>
                <a:spcPts val="0"/>
              </a:spcBef>
              <a:spcAft>
                <a:spcPts val="0"/>
              </a:spcAft>
              <a:buFont typeface="Arial" panose="020B0604020202020204" pitchFamily="34" charset="0"/>
              <a:buChar char="•"/>
            </a:pPr>
            <a:endParaRPr lang="en-GB" sz="3200" dirty="0">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endParaRPr lang="en-GB" sz="3200" i="0" u="none" strike="noStrike" dirty="0">
              <a:effectLst/>
              <a:latin typeface="Gill Sans MT" panose="020B0502020104020203" pitchFamily="34" charset="0"/>
            </a:endParaRPr>
          </a:p>
        </p:txBody>
      </p:sp>
      <p:sp>
        <p:nvSpPr>
          <p:cNvPr id="6" name="TextBox 5">
            <a:extLst>
              <a:ext uri="{FF2B5EF4-FFF2-40B4-BE49-F238E27FC236}">
                <a16:creationId xmlns:a16="http://schemas.microsoft.com/office/drawing/2014/main" id="{D1CC7D3E-31A9-F076-F9F5-D2F0018DE164}"/>
              </a:ext>
            </a:extLst>
          </p:cNvPr>
          <p:cNvSpPr txBox="1"/>
          <p:nvPr/>
        </p:nvSpPr>
        <p:spPr>
          <a:xfrm>
            <a:off x="319282" y="3694847"/>
            <a:ext cx="7912416" cy="4339650"/>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i="0" u="none" strike="noStrike" kern="1200" dirty="0">
                <a:effectLst/>
                <a:latin typeface="Gill Sans MT" panose="020B0502020104020203" pitchFamily="34" charset="0"/>
              </a:rPr>
              <a:t>Likert scale</a:t>
            </a:r>
          </a:p>
          <a:p>
            <a:pPr marL="571500" indent="-571500" algn="l" rtl="0" eaLnBrk="1" fontAlgn="t" latinLnBrk="0" hangingPunct="1">
              <a:spcBef>
                <a:spcPts val="0"/>
              </a:spcBef>
              <a:spcAft>
                <a:spcPts val="0"/>
              </a:spcAft>
              <a:buFont typeface="Arial" panose="020B0604020202020204" pitchFamily="34" charset="0"/>
              <a:buChar char="•"/>
            </a:pPr>
            <a:r>
              <a:rPr lang="en-GB" sz="2800" dirty="0">
                <a:latin typeface="Gill Sans MT" panose="020B0502020104020203" pitchFamily="34" charset="0"/>
              </a:rPr>
              <a:t>Strongly agree</a:t>
            </a:r>
          </a:p>
          <a:p>
            <a:pPr marL="571500" indent="-571500" algn="l" rtl="0" eaLnBrk="1" fontAlgn="t" latinLnBrk="0" hangingPunct="1">
              <a:spcBef>
                <a:spcPts val="0"/>
              </a:spcBef>
              <a:spcAft>
                <a:spcPts val="0"/>
              </a:spcAft>
              <a:buFont typeface="Arial" panose="020B0604020202020204" pitchFamily="34" charset="0"/>
              <a:buChar char="•"/>
            </a:pPr>
            <a:r>
              <a:rPr lang="en-GB" sz="2800" i="0" u="none" strike="noStrike" kern="1200" dirty="0">
                <a:effectLst/>
                <a:latin typeface="Gill Sans MT" panose="020B0502020104020203" pitchFamily="34" charset="0"/>
              </a:rPr>
              <a:t>Agree</a:t>
            </a:r>
          </a:p>
          <a:p>
            <a:pPr marL="571500" indent="-571500" algn="l" rtl="0" eaLnBrk="1" fontAlgn="t" latinLnBrk="0" hangingPunct="1">
              <a:spcBef>
                <a:spcPts val="0"/>
              </a:spcBef>
              <a:spcAft>
                <a:spcPts val="0"/>
              </a:spcAft>
              <a:buFont typeface="Arial" panose="020B0604020202020204" pitchFamily="34" charset="0"/>
              <a:buChar char="•"/>
            </a:pPr>
            <a:r>
              <a:rPr lang="en-GB" sz="2800" dirty="0">
                <a:latin typeface="Gill Sans MT" panose="020B0502020104020203" pitchFamily="34" charset="0"/>
              </a:rPr>
              <a:t>Neither agree nor disagree</a:t>
            </a:r>
          </a:p>
          <a:p>
            <a:pPr marL="571500" indent="-571500" algn="l" rtl="0" eaLnBrk="1" fontAlgn="t" latinLnBrk="0" hangingPunct="1">
              <a:spcBef>
                <a:spcPts val="0"/>
              </a:spcBef>
              <a:spcAft>
                <a:spcPts val="0"/>
              </a:spcAft>
              <a:buFont typeface="Arial" panose="020B0604020202020204" pitchFamily="34" charset="0"/>
              <a:buChar char="•"/>
            </a:pPr>
            <a:r>
              <a:rPr lang="en-GB" sz="2800" dirty="0">
                <a:latin typeface="Gill Sans MT" panose="020B0502020104020203" pitchFamily="34" charset="0"/>
              </a:rPr>
              <a:t>Disagree</a:t>
            </a:r>
          </a:p>
          <a:p>
            <a:pPr marL="571500" indent="-571500" algn="l" rtl="0" eaLnBrk="1" fontAlgn="t" latinLnBrk="0" hangingPunct="1">
              <a:spcBef>
                <a:spcPts val="0"/>
              </a:spcBef>
              <a:spcAft>
                <a:spcPts val="0"/>
              </a:spcAft>
              <a:buFont typeface="Arial" panose="020B0604020202020204" pitchFamily="34" charset="0"/>
              <a:buChar char="•"/>
            </a:pPr>
            <a:r>
              <a:rPr lang="en-GB" sz="2800" i="0" u="none" strike="noStrike" kern="1200" dirty="0">
                <a:effectLst/>
                <a:latin typeface="Gill Sans MT" panose="020B0502020104020203" pitchFamily="34" charset="0"/>
              </a:rPr>
              <a:t>Strongly disagree</a:t>
            </a:r>
          </a:p>
          <a:p>
            <a:pPr marL="0" algn="l" rtl="0" eaLnBrk="1" fontAlgn="t" latinLnBrk="0" hangingPunct="1">
              <a:spcBef>
                <a:spcPts val="0"/>
              </a:spcBef>
              <a:spcAft>
                <a:spcPts val="0"/>
              </a:spcAft>
            </a:pPr>
            <a:endParaRPr lang="en-GB" sz="3200" dirty="0">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endParaRPr lang="en-GB" sz="3200" dirty="0">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endParaRPr lang="en-GB" sz="3200" i="0" u="none" strike="noStrike" dirty="0">
              <a:effectLst/>
              <a:latin typeface="Gill Sans MT" panose="020B0502020104020203" pitchFamily="34" charset="0"/>
            </a:endParaRPr>
          </a:p>
        </p:txBody>
      </p:sp>
    </p:spTree>
    <p:extLst>
      <p:ext uri="{BB962C8B-B14F-4D97-AF65-F5344CB8AC3E}">
        <p14:creationId xmlns:p14="http://schemas.microsoft.com/office/powerpoint/2010/main" val="3642519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1BFC48-DEDB-7813-5AF4-B11B94FE963F}"/>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21</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577147" y="1413063"/>
            <a:ext cx="6894014" cy="4647426"/>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dirty="0">
                <a:latin typeface="Gill Sans MT" panose="020B0502020104020203" pitchFamily="34" charset="0"/>
              </a:rPr>
              <a:t>Interval</a:t>
            </a:r>
          </a:p>
          <a:p>
            <a:pPr marL="285750" indent="-285750">
              <a:buFont typeface="Arial" panose="020B0604020202020204" pitchFamily="34" charset="0"/>
              <a:buChar char="•"/>
            </a:pPr>
            <a:r>
              <a:rPr lang="en-GB" sz="3200" dirty="0">
                <a:latin typeface="Gill Sans MT" panose="020B0502020104020203" pitchFamily="34" charset="0"/>
              </a:rPr>
              <a:t> Ordered categories</a:t>
            </a:r>
          </a:p>
          <a:p>
            <a:pPr marL="285750" indent="-285750">
              <a:buFont typeface="Arial" panose="020B0604020202020204" pitchFamily="34" charset="0"/>
              <a:buChar char="•"/>
            </a:pPr>
            <a:r>
              <a:rPr lang="en-GB" sz="3200" dirty="0">
                <a:latin typeface="Gill Sans MT" panose="020B0502020104020203" pitchFamily="34" charset="0"/>
              </a:rPr>
              <a:t> </a:t>
            </a:r>
            <a:r>
              <a:rPr lang="en-GB" sz="3200" dirty="0">
                <a:solidFill>
                  <a:srgbClr val="E76254"/>
                </a:solidFill>
                <a:latin typeface="Gill Sans MT" panose="020B0502020104020203" pitchFamily="34" charset="0"/>
              </a:rPr>
              <a:t>Set distance between each value</a:t>
            </a:r>
            <a:endParaRPr lang="en-GB" sz="3200" dirty="0">
              <a:latin typeface="Gill Sans MT" panose="020B0502020104020203" pitchFamily="34" charset="0"/>
            </a:endParaRPr>
          </a:p>
          <a:p>
            <a:pPr marL="285750" indent="-285750">
              <a:buFont typeface="Arial" panose="020B0604020202020204" pitchFamily="34" charset="0"/>
              <a:buChar char="•"/>
            </a:pPr>
            <a:r>
              <a:rPr lang="en-GB" sz="3200" dirty="0">
                <a:latin typeface="Gill Sans MT" panose="020B0502020104020203" pitchFamily="34" charset="0"/>
              </a:rPr>
              <a:t> </a:t>
            </a:r>
            <a:r>
              <a:rPr lang="en-GB" sz="3200" dirty="0">
                <a:solidFill>
                  <a:srgbClr val="E76254"/>
                </a:solidFill>
                <a:latin typeface="Gill Sans MT" panose="020B0502020104020203" pitchFamily="34" charset="0"/>
              </a:rPr>
              <a:t>No true zero point</a:t>
            </a:r>
          </a:p>
          <a:p>
            <a:pPr marL="0" algn="l" rtl="0" eaLnBrk="1" fontAlgn="t" latinLnBrk="0" hangingPunct="1">
              <a:spcBef>
                <a:spcPts val="0"/>
              </a:spcBef>
              <a:spcAft>
                <a:spcPts val="0"/>
              </a:spcAft>
            </a:pPr>
            <a:endParaRPr lang="en-GB" sz="3200" b="1" u="none" strike="noStrike" kern="1200" dirty="0">
              <a:effectLst/>
              <a:latin typeface="Gill Sans MT" panose="020B0502020104020203" pitchFamily="34" charset="0"/>
            </a:endParaRPr>
          </a:p>
          <a:p>
            <a:pPr algn="l" rtl="0" eaLnBrk="1" fontAlgn="t" latinLnBrk="0" hangingPunct="1">
              <a:spcBef>
                <a:spcPts val="0"/>
              </a:spcBef>
              <a:spcAft>
                <a:spcPts val="0"/>
              </a:spcAft>
            </a:pPr>
            <a:endParaRPr lang="en-GB" sz="3200" u="none" strike="noStrike" dirty="0">
              <a:effectLst/>
              <a:latin typeface="Gill Sans MT" panose="020B0502020104020203" pitchFamily="34" charset="0"/>
            </a:endParaRPr>
          </a:p>
          <a:p>
            <a:pPr algn="l" rtl="0" eaLnBrk="1" fontAlgn="t" latinLnBrk="0" hangingPunct="1">
              <a:spcBef>
                <a:spcPts val="0"/>
              </a:spcBef>
              <a:spcAft>
                <a:spcPts val="0"/>
              </a:spcAft>
            </a:pPr>
            <a:r>
              <a:rPr lang="en-GB" sz="3200" b="1" dirty="0">
                <a:latin typeface="Gill Sans MT" panose="020B0502020104020203" pitchFamily="34" charset="0"/>
              </a:rPr>
              <a:t>Examples</a:t>
            </a:r>
          </a:p>
          <a:p>
            <a:pPr marL="342900" indent="-342900" algn="l" rtl="0" eaLnBrk="1" fontAlgn="t" latinLnBrk="0" hangingPunct="1">
              <a:spcBef>
                <a:spcPts val="0"/>
              </a:spcBef>
              <a:spcAft>
                <a:spcPts val="0"/>
              </a:spcAft>
              <a:buFont typeface="Arial" panose="020B0604020202020204" pitchFamily="34" charset="0"/>
              <a:buChar char="•"/>
            </a:pPr>
            <a:r>
              <a:rPr lang="en-GB" sz="3200" u="none" strike="noStrike" dirty="0">
                <a:effectLst/>
                <a:latin typeface="Gill Sans MT" panose="020B0502020104020203" pitchFamily="34" charset="0"/>
              </a:rPr>
              <a:t>Temperature: Celsius, </a:t>
            </a:r>
            <a:r>
              <a:rPr lang="en-GB" sz="3200" u="none" strike="noStrike" dirty="0" err="1">
                <a:effectLst/>
                <a:latin typeface="Gill Sans MT" panose="020B0502020104020203" pitchFamily="34" charset="0"/>
              </a:rPr>
              <a:t>Farenheit</a:t>
            </a:r>
            <a:endParaRPr lang="en-GB" sz="3200" u="none" strike="noStrike" dirty="0">
              <a:effectLst/>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r>
              <a:rPr lang="en-GB" sz="3200" u="none" strike="noStrike" dirty="0">
                <a:effectLst/>
                <a:latin typeface="Gill Sans MT" panose="020B0502020104020203" pitchFamily="34" charset="0"/>
              </a:rPr>
              <a:t>Years (AD/BC): 2014, 1970, 500BC</a:t>
            </a:r>
          </a:p>
        </p:txBody>
      </p:sp>
      <p:pic>
        <p:nvPicPr>
          <p:cNvPr id="7" name="Picture 6" descr="A red and blue thermometers&#10;&#10;Description automatically generated">
            <a:extLst>
              <a:ext uri="{FF2B5EF4-FFF2-40B4-BE49-F238E27FC236}">
                <a16:creationId xmlns:a16="http://schemas.microsoft.com/office/drawing/2014/main" id="{240713F5-4BB9-9860-FC9C-7DD3908A1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617" y="1639956"/>
            <a:ext cx="4294128" cy="4512365"/>
          </a:xfrm>
          <a:prstGeom prst="rect">
            <a:avLst/>
          </a:prstGeom>
        </p:spPr>
      </p:pic>
    </p:spTree>
    <p:extLst>
      <p:ext uri="{BB962C8B-B14F-4D97-AF65-F5344CB8AC3E}">
        <p14:creationId xmlns:p14="http://schemas.microsoft.com/office/powerpoint/2010/main" val="73833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4FDB57-B27C-7926-E989-36CA715718DB}"/>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22</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506027" y="1677972"/>
            <a:ext cx="10463752" cy="5139869"/>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i="0" u="none" strike="noStrike" kern="1200" dirty="0">
                <a:effectLst/>
                <a:latin typeface="Gill Sans MT" panose="020B0502020104020203" pitchFamily="34" charset="0"/>
              </a:rPr>
              <a:t>Ratio</a:t>
            </a:r>
            <a:endParaRPr lang="en-GB" sz="4000" b="1" i="0" u="none" strike="noStrike" dirty="0">
              <a:effectLst/>
              <a:latin typeface="Gill Sans MT" panose="020B05020201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200" dirty="0">
                <a:latin typeface="Gill Sans MT" panose="020B0502020104020203" pitchFamily="34" charset="0"/>
              </a:rPr>
              <a:t> Ordered categories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200" dirty="0">
                <a:latin typeface="Gill Sans MT" panose="020B0502020104020203" pitchFamily="34" charset="0"/>
              </a:rPr>
              <a:t> Set distance between each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200" dirty="0">
                <a:latin typeface="Gill Sans MT" panose="020B0502020104020203" pitchFamily="34" charset="0"/>
              </a:rPr>
              <a:t> </a:t>
            </a:r>
            <a:r>
              <a:rPr lang="en-GB" sz="3200" dirty="0">
                <a:solidFill>
                  <a:srgbClr val="E76254"/>
                </a:solidFill>
                <a:latin typeface="Gill Sans MT" panose="020B0502020104020203" pitchFamily="34" charset="0"/>
              </a:rPr>
              <a:t>Meaningful zero point</a:t>
            </a:r>
          </a:p>
          <a:p>
            <a:pPr marR="0" lvl="0" algn="l" defTabSz="914400" rtl="0" eaLnBrk="1" fontAlgn="auto" latinLnBrk="0" hangingPunct="1">
              <a:lnSpc>
                <a:spcPct val="100000"/>
              </a:lnSpc>
              <a:spcBef>
                <a:spcPts val="0"/>
              </a:spcBef>
              <a:spcAft>
                <a:spcPts val="0"/>
              </a:spcAft>
              <a:buClrTx/>
              <a:buSzTx/>
              <a:tabLst/>
              <a:defRPr/>
            </a:pPr>
            <a:r>
              <a:rPr lang="en-GB" sz="3200" dirty="0">
                <a:solidFill>
                  <a:srgbClr val="E76254"/>
                </a:solidFill>
                <a:latin typeface="Gill Sans MT" panose="020B0502020104020203" pitchFamily="34" charset="0"/>
              </a:rPr>
              <a:t>    0 = total absence of variable being measured</a:t>
            </a:r>
          </a:p>
          <a:p>
            <a:pPr algn="l" rtl="0" eaLnBrk="1" fontAlgn="t" latinLnBrk="0" hangingPunct="1">
              <a:spcBef>
                <a:spcPts val="0"/>
              </a:spcBef>
              <a:spcAft>
                <a:spcPts val="0"/>
              </a:spcAft>
            </a:pPr>
            <a:endParaRPr lang="en-GB" sz="3200" i="0" u="none" strike="noStrike" dirty="0">
              <a:effectLst/>
              <a:latin typeface="Gill Sans MT" panose="020B0502020104020203" pitchFamily="34" charset="0"/>
            </a:endParaRPr>
          </a:p>
          <a:p>
            <a:pPr algn="l" rtl="0" eaLnBrk="1" fontAlgn="t" latinLnBrk="0" hangingPunct="1">
              <a:spcBef>
                <a:spcPts val="0"/>
              </a:spcBef>
              <a:spcAft>
                <a:spcPts val="0"/>
              </a:spcAft>
            </a:pPr>
            <a:r>
              <a:rPr lang="en-GB" sz="3200" b="1" dirty="0">
                <a:latin typeface="Gill Sans MT" panose="020B0502020104020203" pitchFamily="34" charset="0"/>
              </a:rPr>
              <a:t>Examples</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dirty="0">
                <a:effectLst/>
                <a:latin typeface="Gill Sans MT" panose="020B0502020104020203" pitchFamily="34" charset="0"/>
              </a:rPr>
              <a:t>Weight: 0kg = no weight present</a:t>
            </a:r>
          </a:p>
          <a:p>
            <a:pPr marL="342900" indent="-342900" algn="l" rtl="0" eaLnBrk="1" fontAlgn="t" latinLnBrk="0" hangingPunct="1">
              <a:spcBef>
                <a:spcPts val="0"/>
              </a:spcBef>
              <a:spcAft>
                <a:spcPts val="0"/>
              </a:spcAft>
              <a:buFont typeface="Arial" panose="020B0604020202020204" pitchFamily="34" charset="0"/>
              <a:buChar char="•"/>
            </a:pPr>
            <a:r>
              <a:rPr lang="en-GB" sz="3200" dirty="0">
                <a:latin typeface="Gill Sans MT" panose="020B0502020104020203" pitchFamily="34" charset="0"/>
              </a:rPr>
              <a:t>Population</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dirty="0">
                <a:effectLst/>
                <a:latin typeface="Gill Sans MT" panose="020B0502020104020203" pitchFamily="34" charset="0"/>
              </a:rPr>
              <a:t>Income</a:t>
            </a:r>
          </a:p>
        </p:txBody>
      </p:sp>
      <p:pic>
        <p:nvPicPr>
          <p:cNvPr id="7" name="Picture 6" descr="A blue scale with a round dial&#10;&#10;Description automatically generated">
            <a:extLst>
              <a:ext uri="{FF2B5EF4-FFF2-40B4-BE49-F238E27FC236}">
                <a16:creationId xmlns:a16="http://schemas.microsoft.com/office/drawing/2014/main" id="{2963E716-6CB3-6F5E-38EE-FDB51D221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1773" y="3003928"/>
            <a:ext cx="3439536" cy="3359546"/>
          </a:xfrm>
          <a:prstGeom prst="rect">
            <a:avLst/>
          </a:prstGeom>
        </p:spPr>
      </p:pic>
    </p:spTree>
    <p:extLst>
      <p:ext uri="{BB962C8B-B14F-4D97-AF65-F5344CB8AC3E}">
        <p14:creationId xmlns:p14="http://schemas.microsoft.com/office/powerpoint/2010/main" val="372038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03E506-CC74-8049-67D7-022F2CDD81B2}"/>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23</a:t>
            </a:fld>
            <a:endParaRPr lang="en-GB" dirty="0"/>
          </a:p>
        </p:txBody>
      </p:sp>
      <p:graphicFrame>
        <p:nvGraphicFramePr>
          <p:cNvPr id="10" name="Table 10">
            <a:extLst>
              <a:ext uri="{FF2B5EF4-FFF2-40B4-BE49-F238E27FC236}">
                <a16:creationId xmlns:a16="http://schemas.microsoft.com/office/drawing/2014/main" id="{4AC21E12-8642-D4F1-8FCF-C71C684FF0CA}"/>
              </a:ext>
            </a:extLst>
          </p:cNvPr>
          <p:cNvGraphicFramePr>
            <a:graphicFrameLocks noGrp="1"/>
          </p:cNvGraphicFramePr>
          <p:nvPr>
            <p:extLst>
              <p:ext uri="{D42A27DB-BD31-4B8C-83A1-F6EECF244321}">
                <p14:modId xmlns:p14="http://schemas.microsoft.com/office/powerpoint/2010/main" val="2907417811"/>
              </p:ext>
            </p:extLst>
          </p:nvPr>
        </p:nvGraphicFramePr>
        <p:xfrm>
          <a:off x="589280" y="1574801"/>
          <a:ext cx="11278464" cy="4952938"/>
        </p:xfrm>
        <a:graphic>
          <a:graphicData uri="http://schemas.openxmlformats.org/drawingml/2006/table">
            <a:tbl>
              <a:tblPr firstRow="1" bandRow="1">
                <a:tableStyleId>{0660B408-B3CF-4A94-85FC-2B1E0A45F4A2}</a:tableStyleId>
              </a:tblPr>
              <a:tblGrid>
                <a:gridCol w="2540000">
                  <a:extLst>
                    <a:ext uri="{9D8B030D-6E8A-4147-A177-3AD203B41FA5}">
                      <a16:colId xmlns:a16="http://schemas.microsoft.com/office/drawing/2014/main" val="134743895"/>
                    </a:ext>
                  </a:extLst>
                </a:gridCol>
                <a:gridCol w="4978976">
                  <a:extLst>
                    <a:ext uri="{9D8B030D-6E8A-4147-A177-3AD203B41FA5}">
                      <a16:colId xmlns:a16="http://schemas.microsoft.com/office/drawing/2014/main" val="2224692513"/>
                    </a:ext>
                  </a:extLst>
                </a:gridCol>
                <a:gridCol w="3759488">
                  <a:extLst>
                    <a:ext uri="{9D8B030D-6E8A-4147-A177-3AD203B41FA5}">
                      <a16:colId xmlns:a16="http://schemas.microsoft.com/office/drawing/2014/main" val="1600128559"/>
                    </a:ext>
                  </a:extLst>
                </a:gridCol>
              </a:tblGrid>
              <a:tr h="663934">
                <a:tc>
                  <a:txBody>
                    <a:bodyPr/>
                    <a:lstStyle/>
                    <a:p>
                      <a:r>
                        <a:rPr lang="en-GB" sz="3200" dirty="0">
                          <a:latin typeface="Gill Sans MT" panose="020B0502020104020203" pitchFamily="34" charset="0"/>
                        </a:rPr>
                        <a:t>Type</a:t>
                      </a:r>
                    </a:p>
                  </a:txBody>
                  <a:tcPr>
                    <a:solidFill>
                      <a:srgbClr val="B33F62"/>
                    </a:solidFill>
                  </a:tcPr>
                </a:tc>
                <a:tc>
                  <a:txBody>
                    <a:bodyPr/>
                    <a:lstStyle/>
                    <a:p>
                      <a:r>
                        <a:rPr lang="en-GB" sz="3200" dirty="0">
                          <a:latin typeface="Gill Sans MT" panose="020B0502020104020203" pitchFamily="34" charset="0"/>
                        </a:rPr>
                        <a:t>Definition</a:t>
                      </a:r>
                    </a:p>
                  </a:txBody>
                  <a:tcPr>
                    <a:solidFill>
                      <a:srgbClr val="B33F62"/>
                    </a:solidFill>
                  </a:tcPr>
                </a:tc>
                <a:tc>
                  <a:txBody>
                    <a:bodyPr/>
                    <a:lstStyle/>
                    <a:p>
                      <a:r>
                        <a:rPr lang="en-GB" sz="3200" dirty="0">
                          <a:latin typeface="Gill Sans MT" panose="020B0502020104020203" pitchFamily="34" charset="0"/>
                        </a:rPr>
                        <a:t>Examples</a:t>
                      </a:r>
                    </a:p>
                  </a:txBody>
                  <a:tcPr>
                    <a:solidFill>
                      <a:srgbClr val="B33F62"/>
                    </a:solidFill>
                  </a:tcPr>
                </a:tc>
                <a:extLst>
                  <a:ext uri="{0D108BD9-81ED-4DB2-BD59-A6C34878D82A}">
                    <a16:rowId xmlns:a16="http://schemas.microsoft.com/office/drawing/2014/main" val="1849494989"/>
                  </a:ext>
                </a:extLst>
              </a:tr>
              <a:tr h="920381">
                <a:tc>
                  <a:txBody>
                    <a:bodyPr/>
                    <a:lstStyle/>
                    <a:p>
                      <a:r>
                        <a:rPr lang="en-GB" sz="2800" dirty="0">
                          <a:latin typeface="Gill Sans MT" panose="020B0502020104020203" pitchFamily="34" charset="0"/>
                        </a:rPr>
                        <a:t>Nominal</a:t>
                      </a:r>
                    </a:p>
                  </a:txBody>
                  <a:tcPr>
                    <a:solidFill>
                      <a:schemeClr val="bg1"/>
                    </a:solidFill>
                  </a:tcPr>
                </a:tc>
                <a:tc>
                  <a:txBody>
                    <a:bodyPr/>
                    <a:lstStyle/>
                    <a:p>
                      <a:pPr marL="285750" indent="-285750">
                        <a:buFont typeface="Arial" panose="020B0604020202020204" pitchFamily="34" charset="0"/>
                        <a:buChar char="•"/>
                      </a:pPr>
                      <a:r>
                        <a:rPr lang="en-GB" sz="2400" dirty="0"/>
                        <a:t>Two or more categories</a:t>
                      </a:r>
                    </a:p>
                    <a:p>
                      <a:pPr marL="285750" indent="-285750">
                        <a:buFont typeface="Arial" panose="020B0604020202020204" pitchFamily="34" charset="0"/>
                        <a:buChar char="•"/>
                      </a:pPr>
                      <a:r>
                        <a:rPr lang="en-GB" sz="2400" dirty="0"/>
                        <a:t>No order to categories</a:t>
                      </a:r>
                    </a:p>
                  </a:txBody>
                  <a:tcPr>
                    <a:solidFill>
                      <a:schemeClr val="bg1"/>
                    </a:solidFill>
                  </a:tcPr>
                </a:tc>
                <a:tc>
                  <a:txBody>
                    <a:bodyPr/>
                    <a:lstStyle/>
                    <a:p>
                      <a:pPr marL="285750" indent="-285750">
                        <a:buFont typeface="Arial" panose="020B0604020202020204" pitchFamily="34" charset="0"/>
                        <a:buChar char="•"/>
                      </a:pPr>
                      <a:r>
                        <a:rPr lang="en-GB" sz="2400" dirty="0"/>
                        <a:t>Colours</a:t>
                      </a:r>
                    </a:p>
                    <a:p>
                      <a:pPr marL="285750" indent="-285750">
                        <a:buFont typeface="Arial" panose="020B0604020202020204" pitchFamily="34" charset="0"/>
                        <a:buChar char="•"/>
                      </a:pPr>
                      <a:r>
                        <a:rPr lang="en-GB" sz="2400" dirty="0"/>
                        <a:t>Names</a:t>
                      </a:r>
                    </a:p>
                  </a:txBody>
                  <a:tcPr>
                    <a:solidFill>
                      <a:schemeClr val="bg1"/>
                    </a:solidFill>
                  </a:tcPr>
                </a:tc>
                <a:extLst>
                  <a:ext uri="{0D108BD9-81ED-4DB2-BD59-A6C34878D82A}">
                    <a16:rowId xmlns:a16="http://schemas.microsoft.com/office/drawing/2014/main" val="3687750526"/>
                  </a:ext>
                </a:extLst>
              </a:tr>
              <a:tr h="920381">
                <a:tc>
                  <a:txBody>
                    <a:bodyPr/>
                    <a:lstStyle/>
                    <a:p>
                      <a:r>
                        <a:rPr lang="en-GB" sz="2800" dirty="0">
                          <a:latin typeface="Gill Sans MT" panose="020B0502020104020203" pitchFamily="34" charset="0"/>
                        </a:rPr>
                        <a:t>Ordinal</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Ordered categories</a:t>
                      </a:r>
                    </a:p>
                    <a:p>
                      <a:pPr marL="285750" indent="-285750">
                        <a:buFont typeface="Arial" panose="020B0604020202020204" pitchFamily="34" charset="0"/>
                        <a:buChar char="•"/>
                      </a:pPr>
                      <a:r>
                        <a:rPr lang="en-GB" sz="2400" dirty="0"/>
                        <a:t>Distance between categories not consistent</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Education level</a:t>
                      </a:r>
                    </a:p>
                    <a:p>
                      <a:pPr marL="285750" indent="-285750">
                        <a:buFont typeface="Arial" panose="020B0604020202020204" pitchFamily="34" charset="0"/>
                        <a:buChar char="•"/>
                      </a:pPr>
                      <a:r>
                        <a:rPr lang="en-GB" sz="2400" dirty="0"/>
                        <a:t>Social class</a:t>
                      </a:r>
                    </a:p>
                  </a:txBody>
                  <a:tcPr>
                    <a:solidFill>
                      <a:schemeClr val="bg1">
                        <a:lumMod val="95000"/>
                      </a:schemeClr>
                    </a:solidFill>
                  </a:tcPr>
                </a:tc>
                <a:extLst>
                  <a:ext uri="{0D108BD9-81ED-4DB2-BD59-A6C34878D82A}">
                    <a16:rowId xmlns:a16="http://schemas.microsoft.com/office/drawing/2014/main" val="4235334322"/>
                  </a:ext>
                </a:extLst>
              </a:tr>
              <a:tr h="920381">
                <a:tc>
                  <a:txBody>
                    <a:bodyPr/>
                    <a:lstStyle/>
                    <a:p>
                      <a:r>
                        <a:rPr lang="en-GB" sz="2800" dirty="0">
                          <a:latin typeface="Gill Sans MT" panose="020B0502020104020203" pitchFamily="34" charset="0"/>
                        </a:rPr>
                        <a:t>Interval</a:t>
                      </a:r>
                    </a:p>
                  </a:txBody>
                  <a:tcPr>
                    <a:solidFill>
                      <a:schemeClr val="bg1"/>
                    </a:solidFill>
                  </a:tcPr>
                </a:tc>
                <a:tc>
                  <a:txBody>
                    <a:bodyPr/>
                    <a:lstStyle/>
                    <a:p>
                      <a:pPr marL="285750" indent="-285750">
                        <a:buFont typeface="Arial" panose="020B0604020202020204" pitchFamily="34" charset="0"/>
                        <a:buChar char="•"/>
                      </a:pPr>
                      <a:r>
                        <a:rPr lang="en-GB" sz="2400" dirty="0"/>
                        <a:t>Ordered categories</a:t>
                      </a:r>
                    </a:p>
                    <a:p>
                      <a:pPr marL="285750" indent="-285750">
                        <a:buFont typeface="Arial" panose="020B0604020202020204" pitchFamily="34" charset="0"/>
                        <a:buChar char="•"/>
                      </a:pPr>
                      <a:r>
                        <a:rPr lang="en-GB" sz="2400" dirty="0"/>
                        <a:t>Set distance between each value</a:t>
                      </a:r>
                    </a:p>
                  </a:txBody>
                  <a:tcPr>
                    <a:solidFill>
                      <a:schemeClr val="bg1"/>
                    </a:solidFill>
                  </a:tcPr>
                </a:tc>
                <a:tc>
                  <a:txBody>
                    <a:bodyPr/>
                    <a:lstStyle/>
                    <a:p>
                      <a:pPr marL="285750" indent="-285750">
                        <a:buFont typeface="Arial" panose="020B0604020202020204" pitchFamily="34" charset="0"/>
                        <a:buChar char="•"/>
                      </a:pPr>
                      <a:r>
                        <a:rPr lang="en-GB" sz="2400" dirty="0"/>
                        <a:t>Temperature</a:t>
                      </a:r>
                    </a:p>
                    <a:p>
                      <a:pPr marL="285750" indent="-285750">
                        <a:buFont typeface="Arial" panose="020B0604020202020204" pitchFamily="34" charset="0"/>
                        <a:buChar char="•"/>
                      </a:pPr>
                      <a:r>
                        <a:rPr lang="en-GB" sz="2400" dirty="0"/>
                        <a:t>Time (years)</a:t>
                      </a:r>
                    </a:p>
                  </a:txBody>
                  <a:tcPr>
                    <a:solidFill>
                      <a:schemeClr val="bg1"/>
                    </a:solidFill>
                  </a:tcPr>
                </a:tc>
                <a:extLst>
                  <a:ext uri="{0D108BD9-81ED-4DB2-BD59-A6C34878D82A}">
                    <a16:rowId xmlns:a16="http://schemas.microsoft.com/office/drawing/2014/main" val="157905527"/>
                  </a:ext>
                </a:extLst>
              </a:tr>
              <a:tr h="1259522">
                <a:tc>
                  <a:txBody>
                    <a:bodyPr/>
                    <a:lstStyle/>
                    <a:p>
                      <a:r>
                        <a:rPr lang="en-GB" sz="2800" dirty="0">
                          <a:latin typeface="Gill Sans MT" panose="020B0502020104020203" pitchFamily="34" charset="0"/>
                        </a:rPr>
                        <a:t>Ratio</a:t>
                      </a:r>
                    </a:p>
                  </a:txBody>
                  <a:tcPr>
                    <a:solidFill>
                      <a:schemeClr val="bg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Ordered categories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Set distance between each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Meaningful zero point</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Income</a:t>
                      </a:r>
                    </a:p>
                    <a:p>
                      <a:pPr marL="285750" indent="-285750">
                        <a:buFont typeface="Arial" panose="020B0604020202020204" pitchFamily="34" charset="0"/>
                        <a:buChar char="•"/>
                      </a:pPr>
                      <a:r>
                        <a:rPr lang="en-GB" sz="2400" dirty="0"/>
                        <a:t>Population</a:t>
                      </a:r>
                    </a:p>
                  </a:txBody>
                  <a:tcPr>
                    <a:solidFill>
                      <a:schemeClr val="bg1">
                        <a:lumMod val="95000"/>
                      </a:schemeClr>
                    </a:solidFill>
                  </a:tcPr>
                </a:tc>
                <a:extLst>
                  <a:ext uri="{0D108BD9-81ED-4DB2-BD59-A6C34878D82A}">
                    <a16:rowId xmlns:a16="http://schemas.microsoft.com/office/drawing/2014/main" val="2711405170"/>
                  </a:ext>
                </a:extLst>
              </a:tr>
            </a:tbl>
          </a:graphicData>
        </a:graphic>
      </p:graphicFrame>
    </p:spTree>
    <p:extLst>
      <p:ext uri="{BB962C8B-B14F-4D97-AF65-F5344CB8AC3E}">
        <p14:creationId xmlns:p14="http://schemas.microsoft.com/office/powerpoint/2010/main" val="2344672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095C39-6777-1003-3B6B-79E2725481B3}"/>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3D05B37C-C6A9-050B-12E3-0563DEC92A9C}"/>
              </a:ext>
            </a:extLst>
          </p:cNvPr>
          <p:cNvSpPr>
            <a:spLocks noGrp="1"/>
          </p:cNvSpPr>
          <p:nvPr>
            <p:ph sz="half" idx="1"/>
          </p:nvPr>
        </p:nvSpPr>
        <p:spPr>
          <a:xfrm>
            <a:off x="838200" y="1459865"/>
            <a:ext cx="10246360" cy="4351338"/>
          </a:xfrm>
        </p:spPr>
        <p:txBody>
          <a:bodyPr/>
          <a:lstStyle/>
          <a:p>
            <a:pPr marL="0" indent="0">
              <a:buNone/>
            </a:pPr>
            <a:r>
              <a:rPr lang="en-GB" dirty="0"/>
              <a:t>What type of measurement could we use for the following variables?</a:t>
            </a:r>
          </a:p>
          <a:p>
            <a:endParaRPr lang="en-GB" dirty="0"/>
          </a:p>
          <a:p>
            <a:pPr marL="742950" indent="-742950">
              <a:buAutoNum type="arabicPeriod"/>
            </a:pPr>
            <a:r>
              <a:rPr lang="en-GB" b="1" dirty="0"/>
              <a:t>Age</a:t>
            </a:r>
          </a:p>
          <a:p>
            <a:pPr marL="742950" indent="-742950">
              <a:buFont typeface="Arial" panose="020B0604020202020204" pitchFamily="34" charset="0"/>
              <a:buAutoNum type="arabicPeriod"/>
            </a:pPr>
            <a:r>
              <a:rPr lang="en-GB" b="1" dirty="0"/>
              <a:t>Party affiliation</a:t>
            </a:r>
          </a:p>
          <a:p>
            <a:pPr marL="742950" indent="-742950">
              <a:buAutoNum type="arabicPeriod"/>
            </a:pPr>
            <a:endParaRPr lang="en-GB" b="1" dirty="0"/>
          </a:p>
        </p:txBody>
      </p:sp>
      <p:sp>
        <p:nvSpPr>
          <p:cNvPr id="5" name="Slide Number Placeholder 4">
            <a:extLst>
              <a:ext uri="{FF2B5EF4-FFF2-40B4-BE49-F238E27FC236}">
                <a16:creationId xmlns:a16="http://schemas.microsoft.com/office/drawing/2014/main" id="{33EDB7C3-5F39-A4FE-1910-D63C9E0089A9}"/>
              </a:ext>
            </a:extLst>
          </p:cNvPr>
          <p:cNvSpPr>
            <a:spLocks noGrp="1"/>
          </p:cNvSpPr>
          <p:nvPr>
            <p:ph type="sldNum" sz="quarter" idx="12"/>
          </p:nvPr>
        </p:nvSpPr>
        <p:spPr/>
        <p:txBody>
          <a:bodyPr/>
          <a:lstStyle/>
          <a:p>
            <a:fld id="{372769DB-CAE7-4C85-A9AF-7D4D8DE4CA22}" type="slidenum">
              <a:rPr lang="en-GB" smtClean="0"/>
              <a:t>24</a:t>
            </a:fld>
            <a:endParaRPr lang="en-GB" dirty="0"/>
          </a:p>
        </p:txBody>
      </p:sp>
      <p:sp>
        <p:nvSpPr>
          <p:cNvPr id="6" name="Title 5">
            <a:extLst>
              <a:ext uri="{FF2B5EF4-FFF2-40B4-BE49-F238E27FC236}">
                <a16:creationId xmlns:a16="http://schemas.microsoft.com/office/drawing/2014/main" id="{EC095EAB-4EDE-9767-4399-5C43635DD534}"/>
              </a:ext>
            </a:extLst>
          </p:cNvPr>
          <p:cNvSpPr>
            <a:spLocks noGrp="1"/>
          </p:cNvSpPr>
          <p:nvPr>
            <p:ph type="title"/>
          </p:nvPr>
        </p:nvSpPr>
        <p:spPr/>
        <p:txBody>
          <a:bodyPr/>
          <a:lstStyle/>
          <a:p>
            <a:r>
              <a:rPr lang="en-GB" dirty="0"/>
              <a:t>Discussion Question </a:t>
            </a:r>
          </a:p>
        </p:txBody>
      </p:sp>
      <p:sp>
        <p:nvSpPr>
          <p:cNvPr id="3" name="TextBox 2">
            <a:extLst>
              <a:ext uri="{FF2B5EF4-FFF2-40B4-BE49-F238E27FC236}">
                <a16:creationId xmlns:a16="http://schemas.microsoft.com/office/drawing/2014/main" id="{928FABD8-BFEE-387E-7C05-9D68D58FD352}"/>
              </a:ext>
            </a:extLst>
          </p:cNvPr>
          <p:cNvSpPr txBox="1"/>
          <p:nvPr/>
        </p:nvSpPr>
        <p:spPr>
          <a:xfrm>
            <a:off x="284480" y="5398135"/>
            <a:ext cx="11069320" cy="461665"/>
          </a:xfrm>
          <a:prstGeom prst="rect">
            <a:avLst/>
          </a:prstGeom>
          <a:noFill/>
        </p:spPr>
        <p:txBody>
          <a:bodyPr wrap="square" rtlCol="0">
            <a:spAutoFit/>
          </a:bodyPr>
          <a:lstStyle/>
          <a:p>
            <a:pPr algn="ctr"/>
            <a:r>
              <a:rPr lang="en-GB" sz="2400" dirty="0">
                <a:latin typeface="Gill Sans MT" panose="020B0502020104020203" pitchFamily="34" charset="0"/>
              </a:rPr>
              <a:t>Variable types: Nominal, Ordinal, Interval, Ratio</a:t>
            </a:r>
          </a:p>
        </p:txBody>
      </p:sp>
    </p:spTree>
    <p:extLst>
      <p:ext uri="{BB962C8B-B14F-4D97-AF65-F5344CB8AC3E}">
        <p14:creationId xmlns:p14="http://schemas.microsoft.com/office/powerpoint/2010/main" val="61222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2987CEC-4312-2890-5904-EA22819FCBF3}"/>
              </a:ext>
            </a:extLst>
          </p:cNvPr>
          <p:cNvSpPr/>
          <p:nvPr/>
        </p:nvSpPr>
        <p:spPr>
          <a:xfrm>
            <a:off x="7568119" y="1521593"/>
            <a:ext cx="2587557" cy="2428679"/>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4F6D7CD1-81F1-D257-F22B-A4D49C0B4B91}"/>
              </a:ext>
            </a:extLst>
          </p:cNvPr>
          <p:cNvSpPr/>
          <p:nvPr/>
        </p:nvSpPr>
        <p:spPr>
          <a:xfrm>
            <a:off x="7500026" y="4633288"/>
            <a:ext cx="2694561" cy="1378406"/>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0" name="Rectangle 9">
            <a:extLst>
              <a:ext uri="{FF2B5EF4-FFF2-40B4-BE49-F238E27FC236}">
                <a16:creationId xmlns:a16="http://schemas.microsoft.com/office/drawing/2014/main" id="{108807CC-3022-A68E-9C61-D04E3FB13CDA}"/>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02A24C75-B57B-33C5-DE21-2A5B8B40A1F9}"/>
              </a:ext>
            </a:extLst>
          </p:cNvPr>
          <p:cNvSpPr>
            <a:spLocks noGrp="1"/>
          </p:cNvSpPr>
          <p:nvPr>
            <p:ph sz="half" idx="1"/>
          </p:nvPr>
        </p:nvSpPr>
        <p:spPr>
          <a:xfrm>
            <a:off x="845333" y="1802975"/>
            <a:ext cx="5181600" cy="4351338"/>
          </a:xfrm>
        </p:spPr>
        <p:txBody>
          <a:bodyPr/>
          <a:lstStyle/>
          <a:p>
            <a:pPr marL="0" indent="0">
              <a:buNone/>
            </a:pPr>
            <a:r>
              <a:rPr lang="en-GB" b="1" dirty="0"/>
              <a:t>Age</a:t>
            </a:r>
          </a:p>
          <a:p>
            <a:r>
              <a:rPr lang="en-GB" dirty="0"/>
              <a:t>Ordinal (age groups)</a:t>
            </a:r>
          </a:p>
          <a:p>
            <a:pPr marL="0" indent="0">
              <a:buNone/>
            </a:pPr>
            <a:endParaRPr lang="en-GB" dirty="0"/>
          </a:p>
          <a:p>
            <a:endParaRPr lang="en-GB" dirty="0"/>
          </a:p>
          <a:p>
            <a:r>
              <a:rPr lang="en-GB" dirty="0"/>
              <a:t>Ratio (age in years)</a:t>
            </a:r>
          </a:p>
          <a:p>
            <a:endParaRPr lang="en-GB" dirty="0"/>
          </a:p>
        </p:txBody>
      </p:sp>
      <p:sp>
        <p:nvSpPr>
          <p:cNvPr id="3" name="Content Placeholder 2">
            <a:extLst>
              <a:ext uri="{FF2B5EF4-FFF2-40B4-BE49-F238E27FC236}">
                <a16:creationId xmlns:a16="http://schemas.microsoft.com/office/drawing/2014/main" id="{7422FEA0-602D-1501-344B-4DB5ED1215AE}"/>
              </a:ext>
            </a:extLst>
          </p:cNvPr>
          <p:cNvSpPr>
            <a:spLocks noGrp="1"/>
          </p:cNvSpPr>
          <p:nvPr>
            <p:ph sz="half" idx="2"/>
          </p:nvPr>
        </p:nvSpPr>
        <p:spPr>
          <a:xfrm>
            <a:off x="7841304" y="5070306"/>
            <a:ext cx="5282984" cy="1882775"/>
          </a:xfrm>
        </p:spPr>
        <p:txBody>
          <a:bodyPr>
            <a:normAutofit/>
          </a:bodyPr>
          <a:lstStyle/>
          <a:p>
            <a:pPr marL="0" indent="0">
              <a:buNone/>
            </a:pPr>
            <a:r>
              <a:rPr lang="en-GB" sz="2800" u="sng" dirty="0">
                <a:sym typeface="Wingdings" panose="05000000000000000000" pitchFamily="2" charset="2"/>
              </a:rPr>
              <a:t>42 </a:t>
            </a:r>
            <a:r>
              <a:rPr lang="en-GB" sz="2800" dirty="0">
                <a:sym typeface="Wingdings" panose="05000000000000000000" pitchFamily="2" charset="2"/>
              </a:rPr>
              <a:t> years old</a:t>
            </a:r>
            <a:endParaRPr lang="en-GB" sz="2800" dirty="0"/>
          </a:p>
        </p:txBody>
      </p:sp>
      <p:sp>
        <p:nvSpPr>
          <p:cNvPr id="4" name="Footer Placeholder 3">
            <a:extLst>
              <a:ext uri="{FF2B5EF4-FFF2-40B4-BE49-F238E27FC236}">
                <a16:creationId xmlns:a16="http://schemas.microsoft.com/office/drawing/2014/main" id="{19C81D7B-2C1C-52EE-2ABE-F96445A1DE18}"/>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BB4E3EF7-16B7-AF08-6318-0C87663F2BC2}"/>
              </a:ext>
            </a:extLst>
          </p:cNvPr>
          <p:cNvSpPr>
            <a:spLocks noGrp="1"/>
          </p:cNvSpPr>
          <p:nvPr>
            <p:ph type="sldNum" sz="quarter" idx="12"/>
          </p:nvPr>
        </p:nvSpPr>
        <p:spPr/>
        <p:txBody>
          <a:bodyPr/>
          <a:lstStyle/>
          <a:p>
            <a:fld id="{372769DB-CAE7-4C85-A9AF-7D4D8DE4CA22}" type="slidenum">
              <a:rPr lang="en-GB" smtClean="0"/>
              <a:t>25</a:t>
            </a:fld>
            <a:endParaRPr lang="en-GB" dirty="0"/>
          </a:p>
        </p:txBody>
      </p:sp>
      <p:sp>
        <p:nvSpPr>
          <p:cNvPr id="6" name="Title 5">
            <a:extLst>
              <a:ext uri="{FF2B5EF4-FFF2-40B4-BE49-F238E27FC236}">
                <a16:creationId xmlns:a16="http://schemas.microsoft.com/office/drawing/2014/main" id="{602FD687-FE6F-39DC-AFE8-148789C71778}"/>
              </a:ext>
            </a:extLst>
          </p:cNvPr>
          <p:cNvSpPr>
            <a:spLocks noGrp="1"/>
          </p:cNvSpPr>
          <p:nvPr>
            <p:ph type="title"/>
          </p:nvPr>
        </p:nvSpPr>
        <p:spPr/>
        <p:txBody>
          <a:bodyPr/>
          <a:lstStyle/>
          <a:p>
            <a:r>
              <a:rPr lang="en-GB" dirty="0"/>
              <a:t>Discussion Question </a:t>
            </a:r>
          </a:p>
        </p:txBody>
      </p:sp>
      <p:sp>
        <p:nvSpPr>
          <p:cNvPr id="7" name="Content Placeholder 2">
            <a:extLst>
              <a:ext uri="{FF2B5EF4-FFF2-40B4-BE49-F238E27FC236}">
                <a16:creationId xmlns:a16="http://schemas.microsoft.com/office/drawing/2014/main" id="{EFBB587A-4DFA-91B7-F002-85180A1591F2}"/>
              </a:ext>
            </a:extLst>
          </p:cNvPr>
          <p:cNvSpPr txBox="1">
            <a:spLocks/>
          </p:cNvSpPr>
          <p:nvPr/>
        </p:nvSpPr>
        <p:spPr>
          <a:xfrm>
            <a:off x="8100276" y="1802975"/>
            <a:ext cx="2382520" cy="2258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800" dirty="0">
                <a:sym typeface="Wingdings" panose="05000000000000000000" pitchFamily="2" charset="2"/>
              </a:rPr>
              <a:t>   </a:t>
            </a:r>
            <a:r>
              <a:rPr lang="en-GB" sz="2800" dirty="0"/>
              <a:t>18-36</a:t>
            </a:r>
          </a:p>
          <a:p>
            <a:pPr marL="0" indent="0">
              <a:buFont typeface="Arial" panose="020B0604020202020204" pitchFamily="34" charset="0"/>
              <a:buNone/>
            </a:pPr>
            <a:r>
              <a:rPr lang="en-GB" sz="2800" dirty="0">
                <a:sym typeface="Wingdings" panose="05000000000000000000" pitchFamily="2" charset="2"/>
              </a:rPr>
              <a:t>   </a:t>
            </a:r>
            <a:r>
              <a:rPr lang="en-GB" sz="2800" dirty="0"/>
              <a:t>37-59</a:t>
            </a:r>
          </a:p>
          <a:p>
            <a:pPr marL="0" indent="0">
              <a:buFont typeface="Arial" panose="020B0604020202020204" pitchFamily="34" charset="0"/>
              <a:buNone/>
            </a:pPr>
            <a:r>
              <a:rPr lang="en-GB" sz="2800" dirty="0">
                <a:sym typeface="Wingdings" panose="05000000000000000000" pitchFamily="2" charset="2"/>
              </a:rPr>
              <a:t>   </a:t>
            </a:r>
            <a:r>
              <a:rPr lang="en-GB" sz="2800" dirty="0"/>
              <a:t>60+</a:t>
            </a:r>
          </a:p>
        </p:txBody>
      </p:sp>
    </p:spTree>
    <p:extLst>
      <p:ext uri="{BB962C8B-B14F-4D97-AF65-F5344CB8AC3E}">
        <p14:creationId xmlns:p14="http://schemas.microsoft.com/office/powerpoint/2010/main" val="1506586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9E67880-63AB-4767-68DA-1F9510420BF5}"/>
              </a:ext>
            </a:extLst>
          </p:cNvPr>
          <p:cNvSpPr/>
          <p:nvPr/>
        </p:nvSpPr>
        <p:spPr>
          <a:xfrm>
            <a:off x="7789547" y="2286000"/>
            <a:ext cx="3757185" cy="3929443"/>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7180E261-2A75-6076-D963-BEC691BB887B}"/>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02A24C75-B57B-33C5-DE21-2A5B8B40A1F9}"/>
              </a:ext>
            </a:extLst>
          </p:cNvPr>
          <p:cNvSpPr>
            <a:spLocks noGrp="1"/>
          </p:cNvSpPr>
          <p:nvPr>
            <p:ph sz="half" idx="1"/>
          </p:nvPr>
        </p:nvSpPr>
        <p:spPr>
          <a:xfrm>
            <a:off x="777240" y="1560148"/>
            <a:ext cx="5318760" cy="4351338"/>
          </a:xfrm>
        </p:spPr>
        <p:txBody>
          <a:bodyPr/>
          <a:lstStyle/>
          <a:p>
            <a:pPr marL="0" indent="0">
              <a:buNone/>
            </a:pPr>
            <a:r>
              <a:rPr lang="en-GB" b="1" dirty="0"/>
              <a:t>Party affiliation</a:t>
            </a:r>
          </a:p>
          <a:p>
            <a:pPr marL="0" indent="0">
              <a:buNone/>
            </a:pPr>
            <a:endParaRPr lang="en-GB" b="1" dirty="0"/>
          </a:p>
          <a:p>
            <a:r>
              <a:rPr lang="en-GB" dirty="0"/>
              <a:t>Nominal </a:t>
            </a:r>
          </a:p>
          <a:p>
            <a:pPr marL="0" indent="0">
              <a:buNone/>
            </a:pPr>
            <a:r>
              <a:rPr lang="en-GB" sz="2800" dirty="0"/>
              <a:t>(no inherent order among parties)</a:t>
            </a:r>
          </a:p>
          <a:p>
            <a:endParaRPr lang="en-GB" dirty="0"/>
          </a:p>
        </p:txBody>
      </p:sp>
      <p:sp>
        <p:nvSpPr>
          <p:cNvPr id="4" name="Footer Placeholder 3">
            <a:extLst>
              <a:ext uri="{FF2B5EF4-FFF2-40B4-BE49-F238E27FC236}">
                <a16:creationId xmlns:a16="http://schemas.microsoft.com/office/drawing/2014/main" id="{19C81D7B-2C1C-52EE-2ABE-F96445A1DE18}"/>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BB4E3EF7-16B7-AF08-6318-0C87663F2BC2}"/>
              </a:ext>
            </a:extLst>
          </p:cNvPr>
          <p:cNvSpPr>
            <a:spLocks noGrp="1"/>
          </p:cNvSpPr>
          <p:nvPr>
            <p:ph type="sldNum" sz="quarter" idx="12"/>
          </p:nvPr>
        </p:nvSpPr>
        <p:spPr/>
        <p:txBody>
          <a:bodyPr/>
          <a:lstStyle/>
          <a:p>
            <a:fld id="{372769DB-CAE7-4C85-A9AF-7D4D8DE4CA22}" type="slidenum">
              <a:rPr lang="en-GB" smtClean="0"/>
              <a:t>26</a:t>
            </a:fld>
            <a:endParaRPr lang="en-GB" dirty="0"/>
          </a:p>
        </p:txBody>
      </p:sp>
      <p:sp>
        <p:nvSpPr>
          <p:cNvPr id="6" name="Title 5">
            <a:extLst>
              <a:ext uri="{FF2B5EF4-FFF2-40B4-BE49-F238E27FC236}">
                <a16:creationId xmlns:a16="http://schemas.microsoft.com/office/drawing/2014/main" id="{602FD687-FE6F-39DC-AFE8-148789C71778}"/>
              </a:ext>
            </a:extLst>
          </p:cNvPr>
          <p:cNvSpPr>
            <a:spLocks noGrp="1"/>
          </p:cNvSpPr>
          <p:nvPr>
            <p:ph type="title"/>
          </p:nvPr>
        </p:nvSpPr>
        <p:spPr/>
        <p:txBody>
          <a:bodyPr/>
          <a:lstStyle/>
          <a:p>
            <a:r>
              <a:rPr lang="en-GB" dirty="0"/>
              <a:t>Discussion Question </a:t>
            </a:r>
          </a:p>
        </p:txBody>
      </p:sp>
      <p:sp>
        <p:nvSpPr>
          <p:cNvPr id="7" name="Content Placeholder 2">
            <a:extLst>
              <a:ext uri="{FF2B5EF4-FFF2-40B4-BE49-F238E27FC236}">
                <a16:creationId xmlns:a16="http://schemas.microsoft.com/office/drawing/2014/main" id="{EFBB587A-4DFA-91B7-F002-85180A1591F2}"/>
              </a:ext>
            </a:extLst>
          </p:cNvPr>
          <p:cNvSpPr txBox="1">
            <a:spLocks/>
          </p:cNvSpPr>
          <p:nvPr/>
        </p:nvSpPr>
        <p:spPr>
          <a:xfrm>
            <a:off x="8329579" y="2089953"/>
            <a:ext cx="3937000" cy="4786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800" dirty="0">
              <a:sym typeface="Wingdings" panose="05000000000000000000" pitchFamily="2" charset="2"/>
            </a:endParaRPr>
          </a:p>
          <a:p>
            <a:pPr marL="0" indent="0">
              <a:buFont typeface="Arial" panose="020B0604020202020204" pitchFamily="34" charset="0"/>
              <a:buNone/>
            </a:pPr>
            <a:r>
              <a:rPr lang="en-GB" sz="2800" dirty="0">
                <a:sym typeface="Wingdings" panose="05000000000000000000" pitchFamily="2" charset="2"/>
              </a:rPr>
              <a:t>   </a:t>
            </a:r>
            <a:r>
              <a:rPr lang="en-GB" sz="2800" dirty="0"/>
              <a:t>Labour</a:t>
            </a:r>
          </a:p>
          <a:p>
            <a:pPr marL="0" indent="0">
              <a:buFont typeface="Arial" panose="020B0604020202020204" pitchFamily="34" charset="0"/>
              <a:buNone/>
            </a:pPr>
            <a:r>
              <a:rPr lang="en-GB" sz="2800" dirty="0">
                <a:sym typeface="Wingdings" panose="05000000000000000000" pitchFamily="2" charset="2"/>
              </a:rPr>
              <a:t>   </a:t>
            </a:r>
            <a:r>
              <a:rPr lang="en-GB" sz="2800" dirty="0"/>
              <a:t>Conservative</a:t>
            </a:r>
          </a:p>
          <a:p>
            <a:pPr>
              <a:buFont typeface="Wingdings" panose="05000000000000000000" pitchFamily="2" charset="2"/>
              <a:buChar char="o"/>
            </a:pPr>
            <a:r>
              <a:rPr lang="en-GB" sz="2800" dirty="0"/>
              <a:t>   Green</a:t>
            </a:r>
          </a:p>
          <a:p>
            <a:pPr marL="0" indent="0">
              <a:buNone/>
            </a:pPr>
            <a:r>
              <a:rPr lang="en-GB" sz="2800" dirty="0">
                <a:sym typeface="Wingdings" panose="05000000000000000000" pitchFamily="2" charset="2"/>
              </a:rPr>
              <a:t>   </a:t>
            </a:r>
            <a:r>
              <a:rPr lang="en-GB" sz="2800" dirty="0"/>
              <a:t>LibDem</a:t>
            </a:r>
          </a:p>
          <a:p>
            <a:pPr marL="0" indent="0">
              <a:buNone/>
            </a:pPr>
            <a:r>
              <a:rPr lang="en-GB" sz="2800" dirty="0">
                <a:sym typeface="Wingdings" panose="05000000000000000000" pitchFamily="2" charset="2"/>
              </a:rPr>
              <a:t>   </a:t>
            </a:r>
            <a:r>
              <a:rPr lang="en-GB" sz="2800" dirty="0"/>
              <a:t>SNP</a:t>
            </a:r>
          </a:p>
          <a:p>
            <a:pPr marL="0" indent="0">
              <a:buNone/>
            </a:pPr>
            <a:r>
              <a:rPr lang="en-GB" sz="2800" dirty="0">
                <a:sym typeface="Wingdings" panose="05000000000000000000" pitchFamily="2" charset="2"/>
              </a:rPr>
              <a:t>   </a:t>
            </a:r>
            <a:r>
              <a:rPr lang="en-GB" sz="2800" dirty="0"/>
              <a:t>Plaid Cymru</a:t>
            </a:r>
          </a:p>
        </p:txBody>
      </p:sp>
    </p:spTree>
    <p:extLst>
      <p:ext uri="{BB962C8B-B14F-4D97-AF65-F5344CB8AC3E}">
        <p14:creationId xmlns:p14="http://schemas.microsoft.com/office/powerpoint/2010/main" val="2463726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574A5-71F5-1FAD-9798-89B27A5BAED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D160AB5-53A0-4E28-5B9B-3E0AA0C7EB33}"/>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392F7BD5-BD52-D7DE-95A6-D3D0FD13AB50}"/>
              </a:ext>
            </a:extLst>
          </p:cNvPr>
          <p:cNvSpPr>
            <a:spLocks noGrp="1"/>
          </p:cNvSpPr>
          <p:nvPr>
            <p:ph sz="half" idx="1"/>
          </p:nvPr>
        </p:nvSpPr>
        <p:spPr>
          <a:xfrm>
            <a:off x="838200" y="1459865"/>
            <a:ext cx="10246360" cy="4351338"/>
          </a:xfrm>
        </p:spPr>
        <p:txBody>
          <a:bodyPr/>
          <a:lstStyle/>
          <a:p>
            <a:pPr marL="0" indent="0">
              <a:buNone/>
            </a:pPr>
            <a:r>
              <a:rPr lang="en-GB" dirty="0"/>
              <a:t>What type of measurement could we use for the following variable?</a:t>
            </a:r>
          </a:p>
          <a:p>
            <a:endParaRPr lang="en-GB" dirty="0"/>
          </a:p>
          <a:p>
            <a:pPr marL="0" indent="0">
              <a:buNone/>
            </a:pPr>
            <a:r>
              <a:rPr lang="en-GB" b="1" dirty="0"/>
              <a:t>3. Immigration attitudes</a:t>
            </a:r>
          </a:p>
        </p:txBody>
      </p:sp>
      <p:sp>
        <p:nvSpPr>
          <p:cNvPr id="5" name="Slide Number Placeholder 4">
            <a:extLst>
              <a:ext uri="{FF2B5EF4-FFF2-40B4-BE49-F238E27FC236}">
                <a16:creationId xmlns:a16="http://schemas.microsoft.com/office/drawing/2014/main" id="{F2943E0E-FC05-3E38-0213-4594B3052650}"/>
              </a:ext>
            </a:extLst>
          </p:cNvPr>
          <p:cNvSpPr>
            <a:spLocks noGrp="1"/>
          </p:cNvSpPr>
          <p:nvPr>
            <p:ph type="sldNum" sz="quarter" idx="12"/>
          </p:nvPr>
        </p:nvSpPr>
        <p:spPr/>
        <p:txBody>
          <a:bodyPr/>
          <a:lstStyle/>
          <a:p>
            <a:fld id="{372769DB-CAE7-4C85-A9AF-7D4D8DE4CA22}" type="slidenum">
              <a:rPr lang="en-GB" smtClean="0"/>
              <a:t>27</a:t>
            </a:fld>
            <a:endParaRPr lang="en-GB" dirty="0"/>
          </a:p>
        </p:txBody>
      </p:sp>
      <p:sp>
        <p:nvSpPr>
          <p:cNvPr id="6" name="Title 5">
            <a:extLst>
              <a:ext uri="{FF2B5EF4-FFF2-40B4-BE49-F238E27FC236}">
                <a16:creationId xmlns:a16="http://schemas.microsoft.com/office/drawing/2014/main" id="{485B1414-0C88-6D86-3D1D-847D7FECFB8B}"/>
              </a:ext>
            </a:extLst>
          </p:cNvPr>
          <p:cNvSpPr>
            <a:spLocks noGrp="1"/>
          </p:cNvSpPr>
          <p:nvPr>
            <p:ph type="title"/>
          </p:nvPr>
        </p:nvSpPr>
        <p:spPr/>
        <p:txBody>
          <a:bodyPr/>
          <a:lstStyle/>
          <a:p>
            <a:r>
              <a:rPr lang="en-GB" dirty="0"/>
              <a:t>Discussion Question </a:t>
            </a:r>
          </a:p>
        </p:txBody>
      </p:sp>
      <p:sp>
        <p:nvSpPr>
          <p:cNvPr id="3" name="TextBox 2">
            <a:extLst>
              <a:ext uri="{FF2B5EF4-FFF2-40B4-BE49-F238E27FC236}">
                <a16:creationId xmlns:a16="http://schemas.microsoft.com/office/drawing/2014/main" id="{385846F2-2BA6-5AA6-B47B-73D5E7242C7C}"/>
              </a:ext>
            </a:extLst>
          </p:cNvPr>
          <p:cNvSpPr txBox="1"/>
          <p:nvPr/>
        </p:nvSpPr>
        <p:spPr>
          <a:xfrm>
            <a:off x="284480" y="4702003"/>
            <a:ext cx="11069320" cy="461665"/>
          </a:xfrm>
          <a:prstGeom prst="rect">
            <a:avLst/>
          </a:prstGeom>
          <a:noFill/>
        </p:spPr>
        <p:txBody>
          <a:bodyPr wrap="square" rtlCol="0">
            <a:spAutoFit/>
          </a:bodyPr>
          <a:lstStyle/>
          <a:p>
            <a:pPr algn="ctr"/>
            <a:r>
              <a:rPr lang="en-GB" sz="2400" dirty="0">
                <a:latin typeface="Gill Sans MT" panose="020B0502020104020203" pitchFamily="34" charset="0"/>
              </a:rPr>
              <a:t>Variable types: Nominal, Ordinal, Interval, Ratio</a:t>
            </a:r>
          </a:p>
        </p:txBody>
      </p:sp>
    </p:spTree>
    <p:extLst>
      <p:ext uri="{BB962C8B-B14F-4D97-AF65-F5344CB8AC3E}">
        <p14:creationId xmlns:p14="http://schemas.microsoft.com/office/powerpoint/2010/main" val="1697453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E705857-7CBA-1BCE-1D12-290FE12B41AA}"/>
              </a:ext>
            </a:extLst>
          </p:cNvPr>
          <p:cNvSpPr/>
          <p:nvPr/>
        </p:nvSpPr>
        <p:spPr>
          <a:xfrm>
            <a:off x="6906639" y="2101174"/>
            <a:ext cx="4572000" cy="3149556"/>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8" name="Rectangle 7">
            <a:extLst>
              <a:ext uri="{FF2B5EF4-FFF2-40B4-BE49-F238E27FC236}">
                <a16:creationId xmlns:a16="http://schemas.microsoft.com/office/drawing/2014/main" id="{7DD1DEE5-5099-73E0-D2FC-066158AABC0B}"/>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02A24C75-B57B-33C5-DE21-2A5B8B40A1F9}"/>
              </a:ext>
            </a:extLst>
          </p:cNvPr>
          <p:cNvSpPr>
            <a:spLocks noGrp="1"/>
          </p:cNvSpPr>
          <p:nvPr>
            <p:ph sz="half" idx="1"/>
          </p:nvPr>
        </p:nvSpPr>
        <p:spPr>
          <a:xfrm>
            <a:off x="324255" y="1880776"/>
            <a:ext cx="7091680" cy="4351338"/>
          </a:xfrm>
        </p:spPr>
        <p:txBody>
          <a:bodyPr>
            <a:normAutofit fontScale="77500" lnSpcReduction="20000"/>
          </a:bodyPr>
          <a:lstStyle/>
          <a:p>
            <a:pPr marL="0" indent="0">
              <a:buNone/>
            </a:pPr>
            <a:r>
              <a:rPr lang="en-GB" b="1" dirty="0"/>
              <a:t>Immigration attitudes</a:t>
            </a:r>
          </a:p>
          <a:p>
            <a:pPr marL="0" indent="0">
              <a:buNone/>
            </a:pPr>
            <a:endParaRPr lang="en-GB" b="1" dirty="0"/>
          </a:p>
          <a:p>
            <a:r>
              <a:rPr lang="en-GB" dirty="0"/>
              <a:t>Nominal </a:t>
            </a:r>
          </a:p>
          <a:p>
            <a:pPr marL="0" indent="0">
              <a:buNone/>
            </a:pPr>
            <a:r>
              <a:rPr lang="en-GB" sz="3000" dirty="0"/>
              <a:t>(question with a yes/no response)</a:t>
            </a:r>
          </a:p>
          <a:p>
            <a:pPr marL="0" indent="0">
              <a:buNone/>
            </a:pPr>
            <a:endParaRPr lang="en-GB" sz="3000" dirty="0"/>
          </a:p>
          <a:p>
            <a:r>
              <a:rPr lang="en-GB" dirty="0"/>
              <a:t>Ordinal </a:t>
            </a:r>
          </a:p>
          <a:p>
            <a:pPr marL="0" indent="0">
              <a:buNone/>
            </a:pPr>
            <a:r>
              <a:rPr lang="en-GB" sz="3000" dirty="0"/>
              <a:t>(5 point Likert scale)</a:t>
            </a:r>
          </a:p>
          <a:p>
            <a:pPr marL="0" indent="0">
              <a:buNone/>
            </a:pPr>
            <a:endParaRPr lang="en-GB" sz="3000" dirty="0"/>
          </a:p>
          <a:p>
            <a:r>
              <a:rPr lang="en-GB" dirty="0"/>
              <a:t>Interval </a:t>
            </a:r>
          </a:p>
          <a:p>
            <a:pPr marL="0" indent="0">
              <a:buNone/>
            </a:pPr>
            <a:r>
              <a:rPr lang="en-GB" sz="3000" dirty="0"/>
              <a:t>(0-100 agreement scale)</a:t>
            </a:r>
          </a:p>
          <a:p>
            <a:pPr marL="0" indent="0">
              <a:buNone/>
            </a:pPr>
            <a:endParaRPr lang="en-GB" sz="2800" dirty="0"/>
          </a:p>
          <a:p>
            <a:endParaRPr lang="en-GB" dirty="0"/>
          </a:p>
        </p:txBody>
      </p:sp>
      <p:sp>
        <p:nvSpPr>
          <p:cNvPr id="5" name="Slide Number Placeholder 4">
            <a:extLst>
              <a:ext uri="{FF2B5EF4-FFF2-40B4-BE49-F238E27FC236}">
                <a16:creationId xmlns:a16="http://schemas.microsoft.com/office/drawing/2014/main" id="{BB4E3EF7-16B7-AF08-6318-0C87663F2BC2}"/>
              </a:ext>
            </a:extLst>
          </p:cNvPr>
          <p:cNvSpPr>
            <a:spLocks noGrp="1"/>
          </p:cNvSpPr>
          <p:nvPr>
            <p:ph type="sldNum" sz="quarter" idx="12"/>
          </p:nvPr>
        </p:nvSpPr>
        <p:spPr/>
        <p:txBody>
          <a:bodyPr/>
          <a:lstStyle/>
          <a:p>
            <a:fld id="{372769DB-CAE7-4C85-A9AF-7D4D8DE4CA22}" type="slidenum">
              <a:rPr lang="en-GB" smtClean="0"/>
              <a:t>28</a:t>
            </a:fld>
            <a:endParaRPr lang="en-GB" dirty="0"/>
          </a:p>
        </p:txBody>
      </p:sp>
      <p:sp>
        <p:nvSpPr>
          <p:cNvPr id="6" name="Title 5">
            <a:extLst>
              <a:ext uri="{FF2B5EF4-FFF2-40B4-BE49-F238E27FC236}">
                <a16:creationId xmlns:a16="http://schemas.microsoft.com/office/drawing/2014/main" id="{602FD687-FE6F-39DC-AFE8-148789C71778}"/>
              </a:ext>
            </a:extLst>
          </p:cNvPr>
          <p:cNvSpPr>
            <a:spLocks noGrp="1"/>
          </p:cNvSpPr>
          <p:nvPr>
            <p:ph type="title"/>
          </p:nvPr>
        </p:nvSpPr>
        <p:spPr/>
        <p:txBody>
          <a:bodyPr/>
          <a:lstStyle/>
          <a:p>
            <a:r>
              <a:rPr lang="en-GB" dirty="0"/>
              <a:t>Discussion Question </a:t>
            </a:r>
          </a:p>
        </p:txBody>
      </p:sp>
      <p:sp>
        <p:nvSpPr>
          <p:cNvPr id="7" name="Content Placeholder 2">
            <a:extLst>
              <a:ext uri="{FF2B5EF4-FFF2-40B4-BE49-F238E27FC236}">
                <a16:creationId xmlns:a16="http://schemas.microsoft.com/office/drawing/2014/main" id="{EFBB587A-4DFA-91B7-F002-85180A1591F2}"/>
              </a:ext>
            </a:extLst>
          </p:cNvPr>
          <p:cNvSpPr txBox="1">
            <a:spLocks/>
          </p:cNvSpPr>
          <p:nvPr/>
        </p:nvSpPr>
        <p:spPr>
          <a:xfrm>
            <a:off x="7183842" y="2357716"/>
            <a:ext cx="4369125" cy="3284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ym typeface="Wingdings" panose="05000000000000000000" pitchFamily="2" charset="2"/>
              </a:rPr>
              <a:t>Do you agree with the following statement: “…”</a:t>
            </a:r>
          </a:p>
          <a:p>
            <a:pPr marL="0" indent="0">
              <a:buFont typeface="Arial" panose="020B0604020202020204" pitchFamily="34" charset="0"/>
              <a:buNone/>
            </a:pPr>
            <a:endParaRPr lang="en-GB" sz="2400" dirty="0">
              <a:sym typeface="Wingdings" panose="05000000000000000000" pitchFamily="2" charset="2"/>
            </a:endParaRPr>
          </a:p>
          <a:p>
            <a:pPr marL="0" indent="0">
              <a:buFont typeface="Arial" panose="020B0604020202020204" pitchFamily="34" charset="0"/>
              <a:buNone/>
            </a:pPr>
            <a:r>
              <a:rPr lang="en-GB" sz="2400" dirty="0">
                <a:sym typeface="Wingdings" panose="05000000000000000000" pitchFamily="2" charset="2"/>
              </a:rPr>
              <a:t>   </a:t>
            </a:r>
            <a:r>
              <a:rPr lang="en-GB" sz="2400" dirty="0"/>
              <a:t>Yes</a:t>
            </a:r>
          </a:p>
          <a:p>
            <a:pPr>
              <a:buFont typeface="Wingdings" panose="05000000000000000000" pitchFamily="2" charset="2"/>
              <a:buChar char="o"/>
            </a:pPr>
            <a:r>
              <a:rPr lang="en-GB" sz="2400" dirty="0"/>
              <a:t>   No</a:t>
            </a:r>
          </a:p>
          <a:p>
            <a:pPr>
              <a:buFont typeface="Wingdings" panose="05000000000000000000" pitchFamily="2" charset="2"/>
              <a:buChar char="o"/>
            </a:pPr>
            <a:r>
              <a:rPr lang="en-GB" sz="2400" dirty="0"/>
              <a:t>   Don’t know</a:t>
            </a:r>
          </a:p>
        </p:txBody>
      </p:sp>
    </p:spTree>
    <p:extLst>
      <p:ext uri="{BB962C8B-B14F-4D97-AF65-F5344CB8AC3E}">
        <p14:creationId xmlns:p14="http://schemas.microsoft.com/office/powerpoint/2010/main" val="2420978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7FA12-8CC9-29FB-448D-50BF4D4A17A8}"/>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3F16FA5A-C3A3-9951-2D11-989893B432CA}"/>
              </a:ext>
            </a:extLst>
          </p:cNvPr>
          <p:cNvSpPr/>
          <p:nvPr/>
        </p:nvSpPr>
        <p:spPr>
          <a:xfrm>
            <a:off x="6196518" y="2101174"/>
            <a:ext cx="5761801" cy="3828286"/>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2" name="Content Placeholder 1">
            <a:extLst>
              <a:ext uri="{FF2B5EF4-FFF2-40B4-BE49-F238E27FC236}">
                <a16:creationId xmlns:a16="http://schemas.microsoft.com/office/drawing/2014/main" id="{02A24C75-B57B-33C5-DE21-2A5B8B40A1F9}"/>
              </a:ext>
            </a:extLst>
          </p:cNvPr>
          <p:cNvSpPr>
            <a:spLocks noGrp="1"/>
          </p:cNvSpPr>
          <p:nvPr>
            <p:ph sz="half" idx="1"/>
          </p:nvPr>
        </p:nvSpPr>
        <p:spPr>
          <a:xfrm>
            <a:off x="324255" y="1880776"/>
            <a:ext cx="7091680" cy="4351338"/>
          </a:xfrm>
        </p:spPr>
        <p:txBody>
          <a:bodyPr>
            <a:normAutofit fontScale="77500" lnSpcReduction="20000"/>
          </a:bodyPr>
          <a:lstStyle/>
          <a:p>
            <a:pPr marL="0" indent="0">
              <a:buNone/>
            </a:pPr>
            <a:r>
              <a:rPr lang="en-GB" b="1" dirty="0"/>
              <a:t>Immigration attitudes</a:t>
            </a:r>
          </a:p>
          <a:p>
            <a:pPr marL="0" indent="0">
              <a:buNone/>
            </a:pPr>
            <a:endParaRPr lang="en-GB" b="1" dirty="0"/>
          </a:p>
          <a:p>
            <a:r>
              <a:rPr lang="en-GB" dirty="0"/>
              <a:t>Nominal </a:t>
            </a:r>
          </a:p>
          <a:p>
            <a:pPr marL="0" indent="0">
              <a:buNone/>
            </a:pPr>
            <a:r>
              <a:rPr lang="en-GB" sz="3000" dirty="0"/>
              <a:t>(question with a yes/no response)</a:t>
            </a:r>
          </a:p>
          <a:p>
            <a:pPr marL="0" indent="0">
              <a:buNone/>
            </a:pPr>
            <a:endParaRPr lang="en-GB" sz="3000" dirty="0"/>
          </a:p>
          <a:p>
            <a:r>
              <a:rPr lang="en-GB" dirty="0"/>
              <a:t>Ordinal </a:t>
            </a:r>
          </a:p>
          <a:p>
            <a:pPr marL="0" indent="0">
              <a:buNone/>
            </a:pPr>
            <a:r>
              <a:rPr lang="en-GB" sz="3000" dirty="0"/>
              <a:t>(5 point Likert scale)</a:t>
            </a:r>
          </a:p>
          <a:p>
            <a:pPr marL="0" indent="0">
              <a:buNone/>
            </a:pPr>
            <a:endParaRPr lang="en-GB" sz="3000" dirty="0"/>
          </a:p>
          <a:p>
            <a:r>
              <a:rPr lang="en-GB" dirty="0"/>
              <a:t>Interval </a:t>
            </a:r>
          </a:p>
          <a:p>
            <a:pPr marL="0" indent="0">
              <a:buNone/>
            </a:pPr>
            <a:r>
              <a:rPr lang="en-GB" sz="2600" dirty="0"/>
              <a:t>(</a:t>
            </a:r>
            <a:r>
              <a:rPr lang="en-GB" sz="3000" dirty="0"/>
              <a:t>0-100 agreement scale)</a:t>
            </a:r>
          </a:p>
          <a:p>
            <a:pPr marL="0" indent="0">
              <a:buNone/>
            </a:pPr>
            <a:endParaRPr lang="en-GB" sz="2800" dirty="0"/>
          </a:p>
          <a:p>
            <a:endParaRPr lang="en-GB" dirty="0"/>
          </a:p>
        </p:txBody>
      </p:sp>
      <p:sp>
        <p:nvSpPr>
          <p:cNvPr id="5" name="Slide Number Placeholder 4">
            <a:extLst>
              <a:ext uri="{FF2B5EF4-FFF2-40B4-BE49-F238E27FC236}">
                <a16:creationId xmlns:a16="http://schemas.microsoft.com/office/drawing/2014/main" id="{BB4E3EF7-16B7-AF08-6318-0C87663F2BC2}"/>
              </a:ext>
            </a:extLst>
          </p:cNvPr>
          <p:cNvSpPr>
            <a:spLocks noGrp="1"/>
          </p:cNvSpPr>
          <p:nvPr>
            <p:ph type="sldNum" sz="quarter" idx="12"/>
          </p:nvPr>
        </p:nvSpPr>
        <p:spPr/>
        <p:txBody>
          <a:bodyPr/>
          <a:lstStyle/>
          <a:p>
            <a:fld id="{372769DB-CAE7-4C85-A9AF-7D4D8DE4CA22}" type="slidenum">
              <a:rPr lang="en-GB" smtClean="0"/>
              <a:t>29</a:t>
            </a:fld>
            <a:endParaRPr lang="en-GB" dirty="0"/>
          </a:p>
        </p:txBody>
      </p:sp>
      <p:sp>
        <p:nvSpPr>
          <p:cNvPr id="6" name="Title 5">
            <a:extLst>
              <a:ext uri="{FF2B5EF4-FFF2-40B4-BE49-F238E27FC236}">
                <a16:creationId xmlns:a16="http://schemas.microsoft.com/office/drawing/2014/main" id="{602FD687-FE6F-39DC-AFE8-148789C71778}"/>
              </a:ext>
            </a:extLst>
          </p:cNvPr>
          <p:cNvSpPr>
            <a:spLocks noGrp="1"/>
          </p:cNvSpPr>
          <p:nvPr>
            <p:ph type="title"/>
          </p:nvPr>
        </p:nvSpPr>
        <p:spPr/>
        <p:txBody>
          <a:bodyPr/>
          <a:lstStyle/>
          <a:p>
            <a:r>
              <a:rPr lang="en-GB" dirty="0"/>
              <a:t>Discussion Question </a:t>
            </a:r>
          </a:p>
        </p:txBody>
      </p:sp>
      <p:sp>
        <p:nvSpPr>
          <p:cNvPr id="7" name="Content Placeholder 2">
            <a:extLst>
              <a:ext uri="{FF2B5EF4-FFF2-40B4-BE49-F238E27FC236}">
                <a16:creationId xmlns:a16="http://schemas.microsoft.com/office/drawing/2014/main" id="{EFBB587A-4DFA-91B7-F002-85180A1591F2}"/>
              </a:ext>
            </a:extLst>
          </p:cNvPr>
          <p:cNvSpPr txBox="1">
            <a:spLocks/>
          </p:cNvSpPr>
          <p:nvPr/>
        </p:nvSpPr>
        <p:spPr>
          <a:xfrm>
            <a:off x="6663878" y="2349565"/>
            <a:ext cx="5294442" cy="34137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ym typeface="Wingdings" panose="05000000000000000000" pitchFamily="2" charset="2"/>
              </a:rPr>
              <a:t>To what extent do you agree with the following statement: “…”</a:t>
            </a:r>
          </a:p>
          <a:p>
            <a:pPr marL="0" indent="0">
              <a:buFont typeface="Arial" panose="020B0604020202020204" pitchFamily="34" charset="0"/>
              <a:buNone/>
            </a:pPr>
            <a:endParaRPr lang="en-GB" sz="2400" dirty="0">
              <a:sym typeface="Wingdings" panose="05000000000000000000" pitchFamily="2" charset="2"/>
            </a:endParaRPr>
          </a:p>
          <a:p>
            <a:pPr marL="0" indent="0">
              <a:buFont typeface="Arial" panose="020B0604020202020204" pitchFamily="34" charset="0"/>
              <a:buNone/>
            </a:pPr>
            <a:r>
              <a:rPr lang="en-GB" sz="2400" dirty="0">
                <a:sym typeface="Wingdings" panose="05000000000000000000" pitchFamily="2" charset="2"/>
              </a:rPr>
              <a:t>   </a:t>
            </a:r>
            <a:r>
              <a:rPr lang="en-GB" sz="2400" dirty="0"/>
              <a:t>Strongly agree</a:t>
            </a:r>
          </a:p>
          <a:p>
            <a:pPr marL="0" indent="0">
              <a:buFont typeface="Arial" panose="020B0604020202020204" pitchFamily="34" charset="0"/>
              <a:buNone/>
            </a:pPr>
            <a:r>
              <a:rPr lang="en-GB" sz="2400" dirty="0">
                <a:sym typeface="Wingdings" panose="05000000000000000000" pitchFamily="2" charset="2"/>
              </a:rPr>
              <a:t>   </a:t>
            </a:r>
            <a:r>
              <a:rPr lang="en-GB" sz="2400" dirty="0"/>
              <a:t>Agree</a:t>
            </a:r>
          </a:p>
          <a:p>
            <a:pPr>
              <a:buFont typeface="Wingdings" panose="05000000000000000000" pitchFamily="2" charset="2"/>
              <a:buChar char="o"/>
            </a:pPr>
            <a:r>
              <a:rPr lang="en-GB" sz="2400" dirty="0"/>
              <a:t>   Neither agree nor disagree</a:t>
            </a:r>
          </a:p>
          <a:p>
            <a:pPr marL="0" indent="0">
              <a:buNone/>
            </a:pPr>
            <a:r>
              <a:rPr lang="en-GB" sz="2400" dirty="0">
                <a:sym typeface="Wingdings" panose="05000000000000000000" pitchFamily="2" charset="2"/>
              </a:rPr>
              <a:t>   Disagree</a:t>
            </a:r>
            <a:endParaRPr lang="en-GB" sz="2400" dirty="0"/>
          </a:p>
          <a:p>
            <a:pPr marL="0" indent="0">
              <a:buNone/>
            </a:pPr>
            <a:r>
              <a:rPr lang="en-GB" sz="2400" dirty="0">
                <a:sym typeface="Wingdings" panose="05000000000000000000" pitchFamily="2" charset="2"/>
              </a:rPr>
              <a:t>   </a:t>
            </a:r>
            <a:r>
              <a:rPr lang="en-GB" sz="2400" dirty="0"/>
              <a:t>Strongly disagree</a:t>
            </a:r>
          </a:p>
        </p:txBody>
      </p:sp>
    </p:spTree>
    <p:extLst>
      <p:ext uri="{BB962C8B-B14F-4D97-AF65-F5344CB8AC3E}">
        <p14:creationId xmlns:p14="http://schemas.microsoft.com/office/powerpoint/2010/main" val="132884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B95D9-FA9E-EC4E-8631-EE25BF60E3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423" y="6265634"/>
            <a:ext cx="2189548" cy="589703"/>
          </a:xfrm>
          <a:prstGeom prst="rect">
            <a:avLst/>
          </a:prstGeom>
          <a:noFill/>
          <a:ln>
            <a:noFill/>
          </a:ln>
        </p:spPr>
      </p:pic>
      <p:sp>
        <p:nvSpPr>
          <p:cNvPr id="3" name="TextBox 2">
            <a:extLst>
              <a:ext uri="{FF2B5EF4-FFF2-40B4-BE49-F238E27FC236}">
                <a16:creationId xmlns:a16="http://schemas.microsoft.com/office/drawing/2014/main" id="{DB06A122-066F-AB4C-B702-643BE2469E96}"/>
              </a:ext>
            </a:extLst>
          </p:cNvPr>
          <p:cNvSpPr txBox="1"/>
          <p:nvPr/>
        </p:nvSpPr>
        <p:spPr>
          <a:xfrm>
            <a:off x="194423" y="292041"/>
            <a:ext cx="5141852" cy="907941"/>
          </a:xfrm>
          <a:prstGeom prst="rect">
            <a:avLst/>
          </a:prstGeom>
          <a:noFill/>
        </p:spPr>
        <p:txBody>
          <a:bodyPr wrap="square">
            <a:spAutoFit/>
          </a:bodyPr>
          <a:lstStyle/>
          <a:p>
            <a:pPr>
              <a:spcAft>
                <a:spcPts val="599"/>
              </a:spcAft>
            </a:pPr>
            <a:r>
              <a:rPr lang="en-GB" sz="2400" b="1" dirty="0">
                <a:solidFill>
                  <a:srgbClr val="7030A0"/>
                </a:solidFill>
              </a:rPr>
              <a:t>Politics Roundtable:</a:t>
            </a:r>
          </a:p>
          <a:p>
            <a:pPr>
              <a:spcAft>
                <a:spcPts val="599"/>
              </a:spcAft>
            </a:pPr>
            <a:r>
              <a:rPr lang="en-GB" sz="2400" b="1" dirty="0">
                <a:solidFill>
                  <a:srgbClr val="7030A0"/>
                </a:solidFill>
              </a:rPr>
              <a:t> ‘Film and Method in Politics Research’ </a:t>
            </a:r>
            <a:endParaRPr lang="en-GB" sz="2400"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6F040557-8C21-6E4F-8225-F1D2FC784BB4}"/>
              </a:ext>
            </a:extLst>
          </p:cNvPr>
          <p:cNvSpPr txBox="1"/>
          <p:nvPr/>
        </p:nvSpPr>
        <p:spPr>
          <a:xfrm>
            <a:off x="381001" y="587829"/>
            <a:ext cx="7924800" cy="7237043"/>
          </a:xfrm>
          <a:prstGeom prst="rect">
            <a:avLst/>
          </a:prstGeom>
          <a:noFill/>
        </p:spPr>
        <p:txBody>
          <a:bodyPr wrap="square">
            <a:spAutoFit/>
          </a:bodyPr>
          <a:lstStyle/>
          <a:p>
            <a:endParaRPr lang="en-GB" b="1" dirty="0"/>
          </a:p>
          <a:p>
            <a:endParaRPr lang="en-GB" sz="1400" b="1" dirty="0"/>
          </a:p>
          <a:p>
            <a:endParaRPr lang="en-GB" sz="1400" b="1" dirty="0"/>
          </a:p>
          <a:p>
            <a:r>
              <a:rPr kumimoji="0" lang="en-GB" sz="1600" b="1" i="0" u="none" strike="noStrike" kern="1200" cap="none" spc="0" normalizeH="0" baseline="0" noProof="0" dirty="0" err="1">
                <a:ln>
                  <a:noFill/>
                </a:ln>
                <a:effectLst/>
                <a:uLnTx/>
                <a:uFillTx/>
                <a:ea typeface="+mn-ea"/>
                <a:cs typeface="+mn-cs"/>
              </a:rPr>
              <a:t>Thursda</a:t>
            </a:r>
            <a:r>
              <a:rPr lang="en-GB" sz="1600" b="1" dirty="0"/>
              <a:t>y</a:t>
            </a:r>
            <a:r>
              <a:rPr kumimoji="0" lang="en-GB" sz="1600" b="1" i="0" u="none" strike="noStrike" kern="1200" cap="none" spc="0" normalizeH="0" baseline="0" noProof="0" dirty="0">
                <a:ln>
                  <a:noFill/>
                </a:ln>
                <a:effectLst/>
                <a:uLnTx/>
                <a:uFillTx/>
                <a:ea typeface="+mn-ea"/>
                <a:cs typeface="+mn-cs"/>
              </a:rPr>
              <a:t> </a:t>
            </a:r>
            <a:r>
              <a:rPr lang="en-GB" sz="1600" b="1" dirty="0"/>
              <a:t>28</a:t>
            </a:r>
            <a:r>
              <a:rPr lang="en-GB" sz="1600" b="1" baseline="30000" dirty="0"/>
              <a:t>th</a:t>
            </a:r>
            <a:r>
              <a:rPr lang="en-GB" sz="1600" b="1" dirty="0"/>
              <a:t> February 2024</a:t>
            </a:r>
            <a:endParaRPr kumimoji="0" lang="en-GB" sz="1600" b="1" i="0" u="none" strike="noStrike" kern="1200" cap="none" spc="0" normalizeH="0" baseline="0" noProof="0" dirty="0">
              <a:ln>
                <a:noFill/>
              </a:ln>
              <a:effectLst/>
              <a:uLnTx/>
              <a:uFillTx/>
              <a:ea typeface="+mn-ea"/>
              <a:cs typeface="+mn-cs"/>
            </a:endParaRPr>
          </a:p>
          <a:p>
            <a:r>
              <a:rPr lang="en-GB" sz="1600" b="1" dirty="0"/>
              <a:t>11.00am – 12.30pm</a:t>
            </a:r>
          </a:p>
          <a:p>
            <a:r>
              <a:rPr lang="en-GB" sz="1600" b="1" dirty="0"/>
              <a:t>2.11 (Boardroom 2) Henry </a:t>
            </a:r>
            <a:r>
              <a:rPr lang="en-GB" sz="1600" b="1" dirty="0" err="1"/>
              <a:t>Daysh</a:t>
            </a:r>
            <a:r>
              <a:rPr lang="en-GB" sz="1600" b="1" dirty="0"/>
              <a:t> Building</a:t>
            </a:r>
          </a:p>
          <a:p>
            <a:endParaRPr lang="en-GB" sz="1600" b="1" dirty="0"/>
          </a:p>
          <a:p>
            <a:r>
              <a:rPr lang="en-GB" sz="1600" b="1" dirty="0"/>
              <a:t>Participants:</a:t>
            </a:r>
          </a:p>
          <a:p>
            <a:endParaRPr lang="en-GB" sz="1600" b="1" dirty="0"/>
          </a:p>
          <a:p>
            <a:r>
              <a:rPr lang="en-GB" sz="1600" dirty="0"/>
              <a:t>Professor Sophie Harman</a:t>
            </a:r>
          </a:p>
          <a:p>
            <a:r>
              <a:rPr lang="en-GB" sz="1600" dirty="0"/>
              <a:t>Queen Mary, University of London</a:t>
            </a:r>
          </a:p>
          <a:p>
            <a:endParaRPr lang="en-GB" sz="1600" dirty="0"/>
          </a:p>
          <a:p>
            <a:r>
              <a:rPr lang="en-GB" sz="1600" i="0" dirty="0">
                <a:solidFill>
                  <a:srgbClr val="242424"/>
                </a:solidFill>
                <a:effectLst/>
                <a:latin typeface="Calibri" panose="020F0502020204030204" pitchFamily="34" charset="0"/>
              </a:rPr>
              <a:t>Dr Skyler Hawkins</a:t>
            </a:r>
            <a:endParaRPr lang="en-GB" sz="1600" dirty="0"/>
          </a:p>
          <a:p>
            <a:r>
              <a:rPr lang="en-GB" sz="1600" dirty="0"/>
              <a:t>Newcastle University</a:t>
            </a:r>
          </a:p>
          <a:p>
            <a:endParaRPr lang="en-GB" sz="1600" dirty="0"/>
          </a:p>
          <a:p>
            <a:r>
              <a:rPr lang="en-GB" sz="1600" i="0" dirty="0">
                <a:solidFill>
                  <a:srgbClr val="242424"/>
                </a:solidFill>
                <a:effectLst/>
                <a:latin typeface="Calibri" panose="020F0502020204030204" pitchFamily="34" charset="0"/>
              </a:rPr>
              <a:t>Dr </a:t>
            </a:r>
            <a:r>
              <a:rPr lang="en-GB" sz="1600" i="0" dirty="0" err="1">
                <a:solidFill>
                  <a:srgbClr val="242424"/>
                </a:solidFill>
                <a:effectLst/>
                <a:latin typeface="Calibri" panose="020F0502020204030204" pitchFamily="34" charset="0"/>
              </a:rPr>
              <a:t>Nila</a:t>
            </a:r>
            <a:r>
              <a:rPr lang="en-GB" sz="1600" i="0" dirty="0">
                <a:solidFill>
                  <a:srgbClr val="242424"/>
                </a:solidFill>
                <a:effectLst/>
                <a:latin typeface="Calibri" panose="020F0502020204030204" pitchFamily="34" charset="0"/>
              </a:rPr>
              <a:t> </a:t>
            </a:r>
            <a:r>
              <a:rPr lang="en-GB" sz="1600" i="0" dirty="0" err="1">
                <a:solidFill>
                  <a:srgbClr val="242424"/>
                </a:solidFill>
                <a:effectLst/>
                <a:latin typeface="Calibri" panose="020F0502020204030204" pitchFamily="34" charset="0"/>
              </a:rPr>
              <a:t>Premaratna</a:t>
            </a:r>
            <a:endParaRPr lang="en-GB" sz="1600" i="0" dirty="0">
              <a:solidFill>
                <a:srgbClr val="242424"/>
              </a:solidFill>
              <a:effectLst/>
              <a:latin typeface="Calibri" panose="020F0502020204030204" pitchFamily="34" charset="0"/>
            </a:endParaRPr>
          </a:p>
          <a:p>
            <a:r>
              <a:rPr lang="en-GB" sz="1600" dirty="0"/>
              <a:t>Newcastle University</a:t>
            </a:r>
          </a:p>
          <a:p>
            <a:endParaRPr lang="en-GB" sz="1600" dirty="0"/>
          </a:p>
          <a:p>
            <a:r>
              <a:rPr lang="en-GB" sz="1600" dirty="0"/>
              <a:t>Dr Nick Morgan</a:t>
            </a:r>
          </a:p>
          <a:p>
            <a:r>
              <a:rPr lang="en-GB" sz="1600" dirty="0"/>
              <a:t>Newcastle University</a:t>
            </a:r>
          </a:p>
          <a:p>
            <a:endParaRPr lang="en-GB" sz="1600" dirty="0"/>
          </a:p>
          <a:p>
            <a:r>
              <a:rPr lang="en-GB" sz="1600" dirty="0"/>
              <a:t>Dr Philippa Page</a:t>
            </a:r>
          </a:p>
          <a:p>
            <a:r>
              <a:rPr lang="en-GB" sz="1600" dirty="0"/>
              <a:t>Newcastle University</a:t>
            </a:r>
          </a:p>
          <a:p>
            <a:endParaRPr lang="en-GB" sz="1400" b="1" dirty="0"/>
          </a:p>
          <a:p>
            <a:endParaRPr lang="en-GB" sz="1400" b="1" dirty="0"/>
          </a:p>
          <a:p>
            <a:endParaRPr lang="en-GB" sz="1400" b="0" i="0" dirty="0">
              <a:solidFill>
                <a:srgbClr val="000000"/>
              </a:solidFill>
              <a:effectLst/>
            </a:endParaRPr>
          </a:p>
          <a:p>
            <a:pPr algn="just"/>
            <a:br>
              <a:rPr lang="en-GB" sz="1400" dirty="0"/>
            </a:br>
            <a:endParaRPr lang="en-GB" sz="1400" b="0" i="0" dirty="0">
              <a:solidFill>
                <a:srgbClr val="000000"/>
              </a:solidFill>
              <a:effectLst/>
            </a:endParaRPr>
          </a:p>
          <a:p>
            <a:pPr algn="l"/>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921F65-2EA2-5849-BB22-B6304E563D81}"/>
              </a:ext>
            </a:extLst>
          </p:cNvPr>
          <p:cNvPicPr>
            <a:picLocks noChangeAspect="1"/>
          </p:cNvPicPr>
          <p:nvPr/>
        </p:nvPicPr>
        <p:blipFill>
          <a:blip r:embed="rId3"/>
          <a:stretch>
            <a:fillRect/>
          </a:stretch>
        </p:blipFill>
        <p:spPr>
          <a:xfrm>
            <a:off x="5336275" y="2119086"/>
            <a:ext cx="6198673" cy="4013200"/>
          </a:xfrm>
          <a:prstGeom prst="rect">
            <a:avLst/>
          </a:prstGeom>
        </p:spPr>
      </p:pic>
    </p:spTree>
    <p:extLst>
      <p:ext uri="{BB962C8B-B14F-4D97-AF65-F5344CB8AC3E}">
        <p14:creationId xmlns:p14="http://schemas.microsoft.com/office/powerpoint/2010/main" val="367594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9D16A83-C0F8-1199-E97F-9B56C912ECA2}"/>
              </a:ext>
            </a:extLst>
          </p:cNvPr>
          <p:cNvSpPr/>
          <p:nvPr/>
        </p:nvSpPr>
        <p:spPr>
          <a:xfrm>
            <a:off x="6196518" y="2101174"/>
            <a:ext cx="5761801" cy="4130940"/>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4" name="Rectangle 3">
            <a:extLst>
              <a:ext uri="{FF2B5EF4-FFF2-40B4-BE49-F238E27FC236}">
                <a16:creationId xmlns:a16="http://schemas.microsoft.com/office/drawing/2014/main" id="{5EC5881C-1CBB-96B3-F40B-0E9C0030FD40}"/>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02A24C75-B57B-33C5-DE21-2A5B8B40A1F9}"/>
              </a:ext>
            </a:extLst>
          </p:cNvPr>
          <p:cNvSpPr>
            <a:spLocks noGrp="1"/>
          </p:cNvSpPr>
          <p:nvPr>
            <p:ph sz="half" idx="1"/>
          </p:nvPr>
        </p:nvSpPr>
        <p:spPr>
          <a:xfrm>
            <a:off x="324255" y="1880776"/>
            <a:ext cx="7091680" cy="4351338"/>
          </a:xfrm>
        </p:spPr>
        <p:txBody>
          <a:bodyPr>
            <a:normAutofit fontScale="77500" lnSpcReduction="20000"/>
          </a:bodyPr>
          <a:lstStyle/>
          <a:p>
            <a:pPr marL="0" indent="0">
              <a:buNone/>
            </a:pPr>
            <a:r>
              <a:rPr lang="en-GB" b="1" dirty="0"/>
              <a:t>Immigration attitudes</a:t>
            </a:r>
          </a:p>
          <a:p>
            <a:pPr marL="0" indent="0">
              <a:buNone/>
            </a:pPr>
            <a:endParaRPr lang="en-GB" b="1" dirty="0"/>
          </a:p>
          <a:p>
            <a:r>
              <a:rPr lang="en-GB" dirty="0"/>
              <a:t>Nominal </a:t>
            </a:r>
          </a:p>
          <a:p>
            <a:pPr marL="0" indent="0">
              <a:buNone/>
            </a:pPr>
            <a:r>
              <a:rPr lang="en-GB" sz="3000" dirty="0"/>
              <a:t>(question with a yes/no response)</a:t>
            </a:r>
          </a:p>
          <a:p>
            <a:pPr marL="0" indent="0">
              <a:buNone/>
            </a:pPr>
            <a:endParaRPr lang="en-GB" sz="3000" dirty="0"/>
          </a:p>
          <a:p>
            <a:r>
              <a:rPr lang="en-GB" dirty="0"/>
              <a:t>Ordinal </a:t>
            </a:r>
          </a:p>
          <a:p>
            <a:pPr marL="0" indent="0">
              <a:buNone/>
            </a:pPr>
            <a:r>
              <a:rPr lang="en-GB" sz="3000" dirty="0"/>
              <a:t>(5 point Likert scale)</a:t>
            </a:r>
          </a:p>
          <a:p>
            <a:pPr marL="0" indent="0">
              <a:buNone/>
            </a:pPr>
            <a:endParaRPr lang="en-GB" sz="3000" dirty="0"/>
          </a:p>
          <a:p>
            <a:r>
              <a:rPr lang="en-GB" dirty="0"/>
              <a:t>Interval </a:t>
            </a:r>
          </a:p>
          <a:p>
            <a:pPr marL="0" indent="0">
              <a:buNone/>
            </a:pPr>
            <a:r>
              <a:rPr lang="en-GB" sz="3000" dirty="0"/>
              <a:t>(0-100 agreement scale)</a:t>
            </a:r>
          </a:p>
          <a:p>
            <a:pPr marL="0" indent="0">
              <a:buNone/>
            </a:pPr>
            <a:endParaRPr lang="en-GB" sz="2800" dirty="0"/>
          </a:p>
          <a:p>
            <a:endParaRPr lang="en-GB" dirty="0"/>
          </a:p>
        </p:txBody>
      </p:sp>
      <p:sp>
        <p:nvSpPr>
          <p:cNvPr id="5" name="Slide Number Placeholder 4">
            <a:extLst>
              <a:ext uri="{FF2B5EF4-FFF2-40B4-BE49-F238E27FC236}">
                <a16:creationId xmlns:a16="http://schemas.microsoft.com/office/drawing/2014/main" id="{BB4E3EF7-16B7-AF08-6318-0C87663F2BC2}"/>
              </a:ext>
            </a:extLst>
          </p:cNvPr>
          <p:cNvSpPr>
            <a:spLocks noGrp="1"/>
          </p:cNvSpPr>
          <p:nvPr>
            <p:ph type="sldNum" sz="quarter" idx="12"/>
          </p:nvPr>
        </p:nvSpPr>
        <p:spPr/>
        <p:txBody>
          <a:bodyPr/>
          <a:lstStyle/>
          <a:p>
            <a:fld id="{372769DB-CAE7-4C85-A9AF-7D4D8DE4CA22}" type="slidenum">
              <a:rPr lang="en-GB" smtClean="0"/>
              <a:t>30</a:t>
            </a:fld>
            <a:endParaRPr lang="en-GB" dirty="0"/>
          </a:p>
        </p:txBody>
      </p:sp>
      <p:sp>
        <p:nvSpPr>
          <p:cNvPr id="6" name="Title 5">
            <a:extLst>
              <a:ext uri="{FF2B5EF4-FFF2-40B4-BE49-F238E27FC236}">
                <a16:creationId xmlns:a16="http://schemas.microsoft.com/office/drawing/2014/main" id="{602FD687-FE6F-39DC-AFE8-148789C71778}"/>
              </a:ext>
            </a:extLst>
          </p:cNvPr>
          <p:cNvSpPr>
            <a:spLocks noGrp="1"/>
          </p:cNvSpPr>
          <p:nvPr>
            <p:ph type="title"/>
          </p:nvPr>
        </p:nvSpPr>
        <p:spPr/>
        <p:txBody>
          <a:bodyPr/>
          <a:lstStyle/>
          <a:p>
            <a:r>
              <a:rPr lang="en-GB" dirty="0"/>
              <a:t>Discussion Question </a:t>
            </a:r>
          </a:p>
        </p:txBody>
      </p:sp>
      <p:sp>
        <p:nvSpPr>
          <p:cNvPr id="7" name="Content Placeholder 2">
            <a:extLst>
              <a:ext uri="{FF2B5EF4-FFF2-40B4-BE49-F238E27FC236}">
                <a16:creationId xmlns:a16="http://schemas.microsoft.com/office/drawing/2014/main" id="{EFBB587A-4DFA-91B7-F002-85180A1591F2}"/>
              </a:ext>
            </a:extLst>
          </p:cNvPr>
          <p:cNvSpPr txBox="1">
            <a:spLocks/>
          </p:cNvSpPr>
          <p:nvPr/>
        </p:nvSpPr>
        <p:spPr>
          <a:xfrm>
            <a:off x="6654800" y="2459764"/>
            <a:ext cx="5537200" cy="34137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ym typeface="Wingdings" panose="05000000000000000000" pitchFamily="2" charset="2"/>
              </a:rPr>
              <a:t>To what extent do you agree with the following statement: “…”</a:t>
            </a:r>
          </a:p>
          <a:p>
            <a:pPr marL="0" indent="0">
              <a:buFont typeface="Arial" panose="020B0604020202020204" pitchFamily="34" charset="0"/>
              <a:buNone/>
            </a:pPr>
            <a:endParaRPr lang="en-GB" sz="2400" dirty="0">
              <a:sym typeface="Wingdings" panose="05000000000000000000" pitchFamily="2" charset="2"/>
            </a:endParaRPr>
          </a:p>
          <a:p>
            <a:pPr marL="0" indent="0">
              <a:buFont typeface="Arial" panose="020B0604020202020204" pitchFamily="34" charset="0"/>
              <a:buNone/>
            </a:pPr>
            <a:r>
              <a:rPr lang="en-GB" sz="2400" dirty="0">
                <a:sym typeface="Wingdings" panose="05000000000000000000" pitchFamily="2" charset="2"/>
              </a:rPr>
              <a:t>Please add a value between 0-100, </a:t>
            </a:r>
          </a:p>
          <a:p>
            <a:pPr marL="0" indent="0">
              <a:buFont typeface="Arial" panose="020B0604020202020204" pitchFamily="34" charset="0"/>
              <a:buNone/>
            </a:pPr>
            <a:r>
              <a:rPr lang="en-GB" sz="2400" dirty="0">
                <a:sym typeface="Wingdings" panose="05000000000000000000" pitchFamily="2" charset="2"/>
              </a:rPr>
              <a:t>where 0 = complete disagreement, </a:t>
            </a:r>
          </a:p>
          <a:p>
            <a:pPr marL="0" indent="0">
              <a:buFont typeface="Arial" panose="020B0604020202020204" pitchFamily="34" charset="0"/>
              <a:buNone/>
            </a:pPr>
            <a:r>
              <a:rPr lang="en-GB" sz="2400" dirty="0">
                <a:sym typeface="Wingdings" panose="05000000000000000000" pitchFamily="2" charset="2"/>
              </a:rPr>
              <a:t>and 100 = full agreement.</a:t>
            </a:r>
          </a:p>
          <a:p>
            <a:pPr marL="0" indent="0">
              <a:buFont typeface="Arial" panose="020B0604020202020204" pitchFamily="34" charset="0"/>
              <a:buNone/>
            </a:pPr>
            <a:endParaRPr lang="en-GB" sz="2400" dirty="0">
              <a:sym typeface="Wingdings" panose="05000000000000000000" pitchFamily="2" charset="2"/>
            </a:endParaRPr>
          </a:p>
          <a:p>
            <a:pPr marL="0" indent="0">
              <a:buFont typeface="Arial" panose="020B0604020202020204" pitchFamily="34" charset="0"/>
              <a:buNone/>
            </a:pPr>
            <a:r>
              <a:rPr lang="en-GB" sz="2400" dirty="0">
                <a:sym typeface="Wingdings" panose="05000000000000000000" pitchFamily="2" charset="2"/>
              </a:rPr>
              <a:t>0……………………………………..100</a:t>
            </a:r>
          </a:p>
        </p:txBody>
      </p:sp>
    </p:spTree>
    <p:extLst>
      <p:ext uri="{BB962C8B-B14F-4D97-AF65-F5344CB8AC3E}">
        <p14:creationId xmlns:p14="http://schemas.microsoft.com/office/powerpoint/2010/main" val="2649214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F3928F-FDDD-9A55-425A-93CCBE309843}"/>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31</a:t>
            </a:fld>
            <a:endParaRPr lang="en-GB" dirty="0"/>
          </a:p>
        </p:txBody>
      </p:sp>
      <p:graphicFrame>
        <p:nvGraphicFramePr>
          <p:cNvPr id="4" name="Table 10">
            <a:extLst>
              <a:ext uri="{FF2B5EF4-FFF2-40B4-BE49-F238E27FC236}">
                <a16:creationId xmlns:a16="http://schemas.microsoft.com/office/drawing/2014/main" id="{5128B5C7-64B0-8D6E-04B9-BBBBF7F86BE7}"/>
              </a:ext>
            </a:extLst>
          </p:cNvPr>
          <p:cNvGraphicFramePr>
            <a:graphicFrameLocks noGrp="1"/>
          </p:cNvGraphicFramePr>
          <p:nvPr>
            <p:extLst>
              <p:ext uri="{D42A27DB-BD31-4B8C-83A1-F6EECF244321}">
                <p14:modId xmlns:p14="http://schemas.microsoft.com/office/powerpoint/2010/main" val="3677728630"/>
              </p:ext>
            </p:extLst>
          </p:nvPr>
        </p:nvGraphicFramePr>
        <p:xfrm>
          <a:off x="589280" y="1574801"/>
          <a:ext cx="11278464" cy="4952938"/>
        </p:xfrm>
        <a:graphic>
          <a:graphicData uri="http://schemas.openxmlformats.org/drawingml/2006/table">
            <a:tbl>
              <a:tblPr firstRow="1" bandRow="1">
                <a:tableStyleId>{0660B408-B3CF-4A94-85FC-2B1E0A45F4A2}</a:tableStyleId>
              </a:tblPr>
              <a:tblGrid>
                <a:gridCol w="2540000">
                  <a:extLst>
                    <a:ext uri="{9D8B030D-6E8A-4147-A177-3AD203B41FA5}">
                      <a16:colId xmlns:a16="http://schemas.microsoft.com/office/drawing/2014/main" val="134743895"/>
                    </a:ext>
                  </a:extLst>
                </a:gridCol>
                <a:gridCol w="4978976">
                  <a:extLst>
                    <a:ext uri="{9D8B030D-6E8A-4147-A177-3AD203B41FA5}">
                      <a16:colId xmlns:a16="http://schemas.microsoft.com/office/drawing/2014/main" val="2224692513"/>
                    </a:ext>
                  </a:extLst>
                </a:gridCol>
                <a:gridCol w="3759488">
                  <a:extLst>
                    <a:ext uri="{9D8B030D-6E8A-4147-A177-3AD203B41FA5}">
                      <a16:colId xmlns:a16="http://schemas.microsoft.com/office/drawing/2014/main" val="1600128559"/>
                    </a:ext>
                  </a:extLst>
                </a:gridCol>
              </a:tblGrid>
              <a:tr h="663934">
                <a:tc>
                  <a:txBody>
                    <a:bodyPr/>
                    <a:lstStyle/>
                    <a:p>
                      <a:r>
                        <a:rPr lang="en-GB" sz="3200" dirty="0">
                          <a:latin typeface="Gill Sans MT" panose="020B0502020104020203" pitchFamily="34" charset="0"/>
                        </a:rPr>
                        <a:t>Type</a:t>
                      </a:r>
                    </a:p>
                  </a:txBody>
                  <a:tcPr>
                    <a:solidFill>
                      <a:srgbClr val="B33F62"/>
                    </a:solidFill>
                  </a:tcPr>
                </a:tc>
                <a:tc>
                  <a:txBody>
                    <a:bodyPr/>
                    <a:lstStyle/>
                    <a:p>
                      <a:r>
                        <a:rPr lang="en-GB" sz="3200" dirty="0">
                          <a:latin typeface="Gill Sans MT" panose="020B0502020104020203" pitchFamily="34" charset="0"/>
                        </a:rPr>
                        <a:t>Definition</a:t>
                      </a:r>
                    </a:p>
                  </a:txBody>
                  <a:tcPr>
                    <a:solidFill>
                      <a:srgbClr val="B33F62"/>
                    </a:solidFill>
                  </a:tcPr>
                </a:tc>
                <a:tc>
                  <a:txBody>
                    <a:bodyPr/>
                    <a:lstStyle/>
                    <a:p>
                      <a:r>
                        <a:rPr lang="en-GB" sz="3200" dirty="0">
                          <a:latin typeface="Gill Sans MT" panose="020B0502020104020203" pitchFamily="34" charset="0"/>
                        </a:rPr>
                        <a:t>Examples</a:t>
                      </a:r>
                    </a:p>
                  </a:txBody>
                  <a:tcPr>
                    <a:solidFill>
                      <a:srgbClr val="B33F62"/>
                    </a:solidFill>
                  </a:tcPr>
                </a:tc>
                <a:extLst>
                  <a:ext uri="{0D108BD9-81ED-4DB2-BD59-A6C34878D82A}">
                    <a16:rowId xmlns:a16="http://schemas.microsoft.com/office/drawing/2014/main" val="1849494989"/>
                  </a:ext>
                </a:extLst>
              </a:tr>
              <a:tr h="920381">
                <a:tc>
                  <a:txBody>
                    <a:bodyPr/>
                    <a:lstStyle/>
                    <a:p>
                      <a:r>
                        <a:rPr lang="en-GB" sz="2800" dirty="0">
                          <a:latin typeface="Gill Sans MT" panose="020B0502020104020203" pitchFamily="34" charset="0"/>
                        </a:rPr>
                        <a:t>Nominal</a:t>
                      </a:r>
                    </a:p>
                  </a:txBody>
                  <a:tcPr>
                    <a:solidFill>
                      <a:schemeClr val="bg1"/>
                    </a:solidFill>
                  </a:tcPr>
                </a:tc>
                <a:tc>
                  <a:txBody>
                    <a:bodyPr/>
                    <a:lstStyle/>
                    <a:p>
                      <a:pPr marL="285750" indent="-285750">
                        <a:buFont typeface="Arial" panose="020B0604020202020204" pitchFamily="34" charset="0"/>
                        <a:buChar char="•"/>
                      </a:pPr>
                      <a:r>
                        <a:rPr lang="en-GB" sz="2400" dirty="0"/>
                        <a:t>Two or more categories</a:t>
                      </a:r>
                    </a:p>
                    <a:p>
                      <a:pPr marL="285750" indent="-285750">
                        <a:buFont typeface="Arial" panose="020B0604020202020204" pitchFamily="34" charset="0"/>
                        <a:buChar char="•"/>
                      </a:pPr>
                      <a:r>
                        <a:rPr lang="en-GB" sz="2400" dirty="0"/>
                        <a:t>No order to categories</a:t>
                      </a:r>
                    </a:p>
                  </a:txBody>
                  <a:tcPr>
                    <a:solidFill>
                      <a:schemeClr val="bg1"/>
                    </a:solidFill>
                  </a:tcPr>
                </a:tc>
                <a:tc>
                  <a:txBody>
                    <a:bodyPr/>
                    <a:lstStyle/>
                    <a:p>
                      <a:pPr marL="285750" indent="-285750">
                        <a:buFont typeface="Arial" panose="020B0604020202020204" pitchFamily="34" charset="0"/>
                        <a:buChar char="•"/>
                      </a:pPr>
                      <a:r>
                        <a:rPr lang="en-GB" sz="2400" dirty="0"/>
                        <a:t>Colours</a:t>
                      </a:r>
                    </a:p>
                    <a:p>
                      <a:pPr marL="285750" indent="-285750">
                        <a:buFont typeface="Arial" panose="020B0604020202020204" pitchFamily="34" charset="0"/>
                        <a:buChar char="•"/>
                      </a:pPr>
                      <a:r>
                        <a:rPr lang="en-GB" sz="2400" dirty="0"/>
                        <a:t>Names</a:t>
                      </a:r>
                    </a:p>
                  </a:txBody>
                  <a:tcPr>
                    <a:solidFill>
                      <a:schemeClr val="bg1"/>
                    </a:solidFill>
                  </a:tcPr>
                </a:tc>
                <a:extLst>
                  <a:ext uri="{0D108BD9-81ED-4DB2-BD59-A6C34878D82A}">
                    <a16:rowId xmlns:a16="http://schemas.microsoft.com/office/drawing/2014/main" val="3687750526"/>
                  </a:ext>
                </a:extLst>
              </a:tr>
              <a:tr h="920381">
                <a:tc>
                  <a:txBody>
                    <a:bodyPr/>
                    <a:lstStyle/>
                    <a:p>
                      <a:r>
                        <a:rPr lang="en-GB" sz="2800" dirty="0">
                          <a:latin typeface="Gill Sans MT" panose="020B0502020104020203" pitchFamily="34" charset="0"/>
                        </a:rPr>
                        <a:t>Ordinal</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Ordered categories</a:t>
                      </a:r>
                    </a:p>
                    <a:p>
                      <a:pPr marL="285750" indent="-285750">
                        <a:buFont typeface="Arial" panose="020B0604020202020204" pitchFamily="34" charset="0"/>
                        <a:buChar char="•"/>
                      </a:pPr>
                      <a:r>
                        <a:rPr lang="en-GB" sz="2400" dirty="0"/>
                        <a:t>Distance between categories not consistent</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Education level</a:t>
                      </a:r>
                    </a:p>
                    <a:p>
                      <a:pPr marL="285750" indent="-285750">
                        <a:buFont typeface="Arial" panose="020B0604020202020204" pitchFamily="34" charset="0"/>
                        <a:buChar char="•"/>
                      </a:pPr>
                      <a:r>
                        <a:rPr lang="en-GB" sz="2400" dirty="0"/>
                        <a:t>Social class</a:t>
                      </a:r>
                    </a:p>
                  </a:txBody>
                  <a:tcPr>
                    <a:solidFill>
                      <a:schemeClr val="bg1">
                        <a:lumMod val="95000"/>
                      </a:schemeClr>
                    </a:solidFill>
                  </a:tcPr>
                </a:tc>
                <a:extLst>
                  <a:ext uri="{0D108BD9-81ED-4DB2-BD59-A6C34878D82A}">
                    <a16:rowId xmlns:a16="http://schemas.microsoft.com/office/drawing/2014/main" val="4235334322"/>
                  </a:ext>
                </a:extLst>
              </a:tr>
              <a:tr h="920381">
                <a:tc>
                  <a:txBody>
                    <a:bodyPr/>
                    <a:lstStyle/>
                    <a:p>
                      <a:r>
                        <a:rPr lang="en-GB" sz="2800" dirty="0">
                          <a:latin typeface="Gill Sans MT" panose="020B0502020104020203" pitchFamily="34" charset="0"/>
                        </a:rPr>
                        <a:t>Interval</a:t>
                      </a:r>
                    </a:p>
                  </a:txBody>
                  <a:tcPr>
                    <a:solidFill>
                      <a:schemeClr val="bg1"/>
                    </a:solidFill>
                  </a:tcPr>
                </a:tc>
                <a:tc>
                  <a:txBody>
                    <a:bodyPr/>
                    <a:lstStyle/>
                    <a:p>
                      <a:pPr marL="285750" indent="-285750">
                        <a:buFont typeface="Arial" panose="020B0604020202020204" pitchFamily="34" charset="0"/>
                        <a:buChar char="•"/>
                      </a:pPr>
                      <a:r>
                        <a:rPr lang="en-GB" sz="2400" dirty="0"/>
                        <a:t>Ordered categories</a:t>
                      </a:r>
                    </a:p>
                    <a:p>
                      <a:pPr marL="285750" indent="-285750">
                        <a:buFont typeface="Arial" panose="020B0604020202020204" pitchFamily="34" charset="0"/>
                        <a:buChar char="•"/>
                      </a:pPr>
                      <a:r>
                        <a:rPr lang="en-GB" sz="2400" dirty="0"/>
                        <a:t>Set distance between each value</a:t>
                      </a:r>
                    </a:p>
                  </a:txBody>
                  <a:tcPr>
                    <a:solidFill>
                      <a:schemeClr val="bg1"/>
                    </a:solidFill>
                  </a:tcPr>
                </a:tc>
                <a:tc>
                  <a:txBody>
                    <a:bodyPr/>
                    <a:lstStyle/>
                    <a:p>
                      <a:pPr marL="285750" indent="-285750">
                        <a:buFont typeface="Arial" panose="020B0604020202020204" pitchFamily="34" charset="0"/>
                        <a:buChar char="•"/>
                      </a:pPr>
                      <a:r>
                        <a:rPr lang="en-GB" sz="2400" dirty="0"/>
                        <a:t>Temperature</a:t>
                      </a:r>
                    </a:p>
                    <a:p>
                      <a:pPr marL="285750" indent="-285750">
                        <a:buFont typeface="Arial" panose="020B0604020202020204" pitchFamily="34" charset="0"/>
                        <a:buChar char="•"/>
                      </a:pPr>
                      <a:r>
                        <a:rPr lang="en-GB" sz="2400" dirty="0"/>
                        <a:t>Time</a:t>
                      </a:r>
                    </a:p>
                  </a:txBody>
                  <a:tcPr>
                    <a:solidFill>
                      <a:schemeClr val="bg1"/>
                    </a:solidFill>
                  </a:tcPr>
                </a:tc>
                <a:extLst>
                  <a:ext uri="{0D108BD9-81ED-4DB2-BD59-A6C34878D82A}">
                    <a16:rowId xmlns:a16="http://schemas.microsoft.com/office/drawing/2014/main" val="157905527"/>
                  </a:ext>
                </a:extLst>
              </a:tr>
              <a:tr h="1259522">
                <a:tc>
                  <a:txBody>
                    <a:bodyPr/>
                    <a:lstStyle/>
                    <a:p>
                      <a:r>
                        <a:rPr lang="en-GB" sz="2800" dirty="0">
                          <a:latin typeface="Gill Sans MT" panose="020B0502020104020203" pitchFamily="34" charset="0"/>
                        </a:rPr>
                        <a:t>Ratio</a:t>
                      </a:r>
                    </a:p>
                  </a:txBody>
                  <a:tcPr>
                    <a:solidFill>
                      <a:schemeClr val="bg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Ordered categories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Set distance between each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Meaningful zero point</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Income</a:t>
                      </a:r>
                    </a:p>
                    <a:p>
                      <a:pPr marL="285750" indent="-285750">
                        <a:buFont typeface="Arial" panose="020B0604020202020204" pitchFamily="34" charset="0"/>
                        <a:buChar char="•"/>
                      </a:pPr>
                      <a:r>
                        <a:rPr lang="en-GB" sz="2400" dirty="0"/>
                        <a:t>Population</a:t>
                      </a:r>
                    </a:p>
                  </a:txBody>
                  <a:tcPr>
                    <a:solidFill>
                      <a:schemeClr val="bg1">
                        <a:lumMod val="95000"/>
                      </a:schemeClr>
                    </a:solidFill>
                  </a:tcPr>
                </a:tc>
                <a:extLst>
                  <a:ext uri="{0D108BD9-81ED-4DB2-BD59-A6C34878D82A}">
                    <a16:rowId xmlns:a16="http://schemas.microsoft.com/office/drawing/2014/main" val="2711405170"/>
                  </a:ext>
                </a:extLst>
              </a:tr>
            </a:tbl>
          </a:graphicData>
        </a:graphic>
      </p:graphicFrame>
    </p:spTree>
    <p:extLst>
      <p:ext uri="{BB962C8B-B14F-4D97-AF65-F5344CB8AC3E}">
        <p14:creationId xmlns:p14="http://schemas.microsoft.com/office/powerpoint/2010/main" val="1263986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38A54-4847-E869-C4AE-3B96FFB08C7C}"/>
              </a:ext>
            </a:extLst>
          </p:cNvPr>
          <p:cNvSpPr/>
          <p:nvPr/>
        </p:nvSpPr>
        <p:spPr>
          <a:xfrm>
            <a:off x="0" y="0"/>
            <a:ext cx="12263120" cy="694944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8E05299-60F0-855C-441E-E142C7C794E0}"/>
              </a:ext>
            </a:extLst>
          </p:cNvPr>
          <p:cNvSpPr>
            <a:spLocks noGrp="1"/>
          </p:cNvSpPr>
          <p:nvPr>
            <p:ph type="title"/>
          </p:nvPr>
        </p:nvSpPr>
        <p:spPr>
          <a:xfrm>
            <a:off x="1050586" y="1265893"/>
            <a:ext cx="9893031" cy="2626469"/>
          </a:xfrm>
        </p:spPr>
        <p:txBody>
          <a:bodyPr/>
          <a:lstStyle/>
          <a:p>
            <a:r>
              <a:rPr lang="en-GB" dirty="0"/>
              <a:t>Survey Design</a:t>
            </a:r>
          </a:p>
        </p:txBody>
      </p:sp>
    </p:spTree>
    <p:extLst>
      <p:ext uri="{BB962C8B-B14F-4D97-AF65-F5344CB8AC3E}">
        <p14:creationId xmlns:p14="http://schemas.microsoft.com/office/powerpoint/2010/main" val="2371401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2276-8064-14F7-8E89-476FEF0BBB57}"/>
              </a:ext>
            </a:extLst>
          </p:cNvPr>
          <p:cNvSpPr>
            <a:spLocks noGrp="1"/>
          </p:cNvSpPr>
          <p:nvPr>
            <p:ph type="title"/>
          </p:nvPr>
        </p:nvSpPr>
        <p:spPr/>
        <p:txBody>
          <a:bodyPr/>
          <a:lstStyle/>
          <a:p>
            <a:r>
              <a:rPr lang="en-GB" dirty="0"/>
              <a:t>Designing surveys</a:t>
            </a:r>
          </a:p>
        </p:txBody>
      </p:sp>
      <p:sp>
        <p:nvSpPr>
          <p:cNvPr id="3" name="Content Placeholder 2">
            <a:extLst>
              <a:ext uri="{FF2B5EF4-FFF2-40B4-BE49-F238E27FC236}">
                <a16:creationId xmlns:a16="http://schemas.microsoft.com/office/drawing/2014/main" id="{E357764D-C529-79C7-2961-2FF599DC900D}"/>
              </a:ext>
            </a:extLst>
          </p:cNvPr>
          <p:cNvSpPr>
            <a:spLocks noGrp="1"/>
          </p:cNvSpPr>
          <p:nvPr>
            <p:ph idx="1"/>
          </p:nvPr>
        </p:nvSpPr>
        <p:spPr/>
        <p:txBody>
          <a:bodyPr/>
          <a:lstStyle/>
          <a:p>
            <a:r>
              <a:rPr lang="en-GB" dirty="0"/>
              <a:t>What questions to ask</a:t>
            </a:r>
          </a:p>
          <a:p>
            <a:endParaRPr lang="en-GB" dirty="0"/>
          </a:p>
          <a:p>
            <a:r>
              <a:rPr lang="en-GB" dirty="0"/>
              <a:t>Who to ask (sampling, next week)</a:t>
            </a:r>
          </a:p>
          <a:p>
            <a:r>
              <a:rPr lang="en-GB" dirty="0"/>
              <a:t>How to ask it (survey mode, next week)</a:t>
            </a:r>
          </a:p>
        </p:txBody>
      </p:sp>
      <p:sp>
        <p:nvSpPr>
          <p:cNvPr id="4" name="Footer Placeholder 3">
            <a:extLst>
              <a:ext uri="{FF2B5EF4-FFF2-40B4-BE49-F238E27FC236}">
                <a16:creationId xmlns:a16="http://schemas.microsoft.com/office/drawing/2014/main" id="{319E383F-B5D3-CB97-2DBD-97B985B6A9EF}"/>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D2E80CDC-77B9-C192-7F57-7FDBB7E8BE42}"/>
              </a:ext>
            </a:extLst>
          </p:cNvPr>
          <p:cNvSpPr>
            <a:spLocks noGrp="1"/>
          </p:cNvSpPr>
          <p:nvPr>
            <p:ph type="sldNum" sz="quarter" idx="12"/>
          </p:nvPr>
        </p:nvSpPr>
        <p:spPr/>
        <p:txBody>
          <a:bodyPr/>
          <a:lstStyle/>
          <a:p>
            <a:fld id="{372769DB-CAE7-4C85-A9AF-7D4D8DE4CA22}" type="slidenum">
              <a:rPr lang="en-GB" smtClean="0"/>
              <a:t>33</a:t>
            </a:fld>
            <a:endParaRPr lang="en-GB" dirty="0"/>
          </a:p>
        </p:txBody>
      </p:sp>
    </p:spTree>
    <p:extLst>
      <p:ext uri="{BB962C8B-B14F-4D97-AF65-F5344CB8AC3E}">
        <p14:creationId xmlns:p14="http://schemas.microsoft.com/office/powerpoint/2010/main" val="275782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441960" y="2506662"/>
            <a:ext cx="11821160" cy="4351338"/>
          </a:xfrm>
        </p:spPr>
        <p:txBody>
          <a:bodyPr>
            <a:normAutofit/>
          </a:bodyPr>
          <a:lstStyle/>
          <a:p>
            <a:r>
              <a:rPr lang="en-GB" sz="3600" dirty="0"/>
              <a:t>What information do you need to answer your research question?</a:t>
            </a:r>
          </a:p>
          <a:p>
            <a:endParaRPr lang="en-GB" sz="3600" dirty="0"/>
          </a:p>
          <a:p>
            <a:r>
              <a:rPr lang="en-GB" sz="3600" dirty="0"/>
              <a:t>Include questions that can capture our key concepts</a:t>
            </a:r>
          </a:p>
          <a:p>
            <a:pPr lvl="1"/>
            <a:r>
              <a:rPr lang="en-GB" sz="2800" dirty="0"/>
              <a:t>Dependent and independent variables</a:t>
            </a:r>
          </a:p>
          <a:p>
            <a:pPr lvl="1"/>
            <a:r>
              <a:rPr lang="en-GB" sz="2800" dirty="0"/>
              <a:t>Control variables</a:t>
            </a:r>
          </a:p>
          <a:p>
            <a:pPr lvl="1"/>
            <a:r>
              <a:rPr lang="en-GB" sz="2800" dirty="0"/>
              <a:t>May want multiple indicators for each concept</a:t>
            </a:r>
          </a:p>
          <a:p>
            <a:endParaRPr lang="en-GB" sz="3600" dirty="0"/>
          </a:p>
          <a:p>
            <a:pPr marL="0" indent="0">
              <a:buNone/>
            </a:pPr>
            <a:endParaRPr lang="en-GB" sz="3600" dirty="0"/>
          </a:p>
          <a:p>
            <a:endParaRPr lang="en-GB" sz="3600" dirty="0"/>
          </a:p>
          <a:p>
            <a:endParaRPr lang="en-GB" sz="3600"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34</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7" name="Content Placeholder 1">
            <a:extLst>
              <a:ext uri="{FF2B5EF4-FFF2-40B4-BE49-F238E27FC236}">
                <a16:creationId xmlns:a16="http://schemas.microsoft.com/office/drawing/2014/main" id="{1F45115D-B6B3-7ED3-9407-28F4C1412AEA}"/>
              </a:ext>
            </a:extLst>
          </p:cNvPr>
          <p:cNvSpPr txBox="1">
            <a:spLocks/>
          </p:cNvSpPr>
          <p:nvPr/>
        </p:nvSpPr>
        <p:spPr>
          <a:xfrm>
            <a:off x="441960" y="1678665"/>
            <a:ext cx="4722309" cy="1552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What to ask?</a:t>
            </a:r>
          </a:p>
        </p:txBody>
      </p:sp>
    </p:spTree>
    <p:extLst>
      <p:ext uri="{BB962C8B-B14F-4D97-AF65-F5344CB8AC3E}">
        <p14:creationId xmlns:p14="http://schemas.microsoft.com/office/powerpoint/2010/main" val="59401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441960" y="2506662"/>
            <a:ext cx="11821160" cy="4351338"/>
          </a:xfrm>
        </p:spPr>
        <p:txBody>
          <a:bodyPr>
            <a:normAutofit/>
          </a:bodyPr>
          <a:lstStyle/>
          <a:p>
            <a:r>
              <a:rPr lang="en-GB" sz="3200" dirty="0"/>
              <a:t>Responses to a question may be influenced by </a:t>
            </a:r>
          </a:p>
          <a:p>
            <a:pPr marL="0" indent="0">
              <a:buNone/>
            </a:pPr>
            <a:r>
              <a:rPr lang="en-GB" sz="3200" dirty="0"/>
              <a:t>  what has been asked previously</a:t>
            </a:r>
          </a:p>
          <a:p>
            <a:r>
              <a:rPr lang="en-GB" sz="3200" dirty="0"/>
              <a:t>Context in which question is asked</a:t>
            </a:r>
          </a:p>
          <a:p>
            <a:r>
              <a:rPr lang="en-GB" sz="3200" dirty="0"/>
              <a:t>Position relative to other questions</a:t>
            </a:r>
          </a:p>
          <a:p>
            <a:endParaRPr lang="en-GB" sz="2800" dirty="0"/>
          </a:p>
          <a:p>
            <a:r>
              <a:rPr lang="en-GB" sz="3200" dirty="0"/>
              <a:t>Priming effects, consistency with previous answers</a:t>
            </a:r>
          </a:p>
          <a:p>
            <a:r>
              <a:rPr lang="en-GB" sz="3200" b="1" dirty="0"/>
              <a:t>Ask key questions near the start</a:t>
            </a:r>
            <a:endParaRPr lang="en-GB" sz="3600" dirty="0"/>
          </a:p>
          <a:p>
            <a:endParaRPr lang="en-GB" sz="3600" dirty="0"/>
          </a:p>
          <a:p>
            <a:endParaRPr lang="en-GB" sz="3600"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35</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7" name="Content Placeholder 1">
            <a:extLst>
              <a:ext uri="{FF2B5EF4-FFF2-40B4-BE49-F238E27FC236}">
                <a16:creationId xmlns:a16="http://schemas.microsoft.com/office/drawing/2014/main" id="{1F45115D-B6B3-7ED3-9407-28F4C1412AEA}"/>
              </a:ext>
            </a:extLst>
          </p:cNvPr>
          <p:cNvSpPr txBox="1">
            <a:spLocks/>
          </p:cNvSpPr>
          <p:nvPr/>
        </p:nvSpPr>
        <p:spPr>
          <a:xfrm>
            <a:off x="441960" y="1678665"/>
            <a:ext cx="4722309" cy="1552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Question order</a:t>
            </a:r>
          </a:p>
        </p:txBody>
      </p:sp>
    </p:spTree>
    <p:extLst>
      <p:ext uri="{BB962C8B-B14F-4D97-AF65-F5344CB8AC3E}">
        <p14:creationId xmlns:p14="http://schemas.microsoft.com/office/powerpoint/2010/main" val="1281794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453255" y="970223"/>
            <a:ext cx="11285490" cy="4511040"/>
          </a:xfrm>
        </p:spPr>
        <p:txBody>
          <a:bodyPr>
            <a:normAutofit/>
          </a:bodyPr>
          <a:lstStyle/>
          <a:p>
            <a:endParaRPr lang="en-GB" sz="3600" dirty="0"/>
          </a:p>
          <a:p>
            <a:pPr marL="0" indent="0">
              <a:buNone/>
            </a:pPr>
            <a:r>
              <a:rPr lang="en-GB" sz="3200" dirty="0">
                <a:solidFill>
                  <a:srgbClr val="0070C0"/>
                </a:solidFill>
              </a:rPr>
              <a:t>Bailey (2021)</a:t>
            </a:r>
          </a:p>
          <a:p>
            <a:r>
              <a:rPr lang="en-GB" sz="3200" dirty="0"/>
              <a:t>Public attitudes about country’s economic performance</a:t>
            </a:r>
          </a:p>
          <a:p>
            <a:r>
              <a:rPr lang="en-GB" sz="3200" dirty="0"/>
              <a:t>Asked groups with different party support, political or non-political survey questions</a:t>
            </a:r>
          </a:p>
          <a:p>
            <a:r>
              <a:rPr lang="en-GB" sz="3200" dirty="0"/>
              <a:t>Priming of party affiliation</a:t>
            </a:r>
          </a:p>
          <a:p>
            <a:endParaRPr lang="en-GB" sz="3600" dirty="0"/>
          </a:p>
          <a:p>
            <a:endParaRPr lang="en-GB" sz="3600"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36</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3" name="Content Placeholder 1">
            <a:extLst>
              <a:ext uri="{FF2B5EF4-FFF2-40B4-BE49-F238E27FC236}">
                <a16:creationId xmlns:a16="http://schemas.microsoft.com/office/drawing/2014/main" id="{3D1F8A4B-5D5E-8533-F842-65A840627D5F}"/>
              </a:ext>
            </a:extLst>
          </p:cNvPr>
          <p:cNvSpPr txBox="1">
            <a:spLocks/>
          </p:cNvSpPr>
          <p:nvPr/>
        </p:nvSpPr>
        <p:spPr>
          <a:xfrm>
            <a:off x="5967167" y="1319753"/>
            <a:ext cx="5971915" cy="5184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sz="4800" dirty="0"/>
          </a:p>
        </p:txBody>
      </p:sp>
      <p:pic>
        <p:nvPicPr>
          <p:cNvPr id="7" name="Picture 6" descr="Person doing presentation">
            <a:extLst>
              <a:ext uri="{FF2B5EF4-FFF2-40B4-BE49-F238E27FC236}">
                <a16:creationId xmlns:a16="http://schemas.microsoft.com/office/drawing/2014/main" id="{C72E7A89-63A6-4A9A-664E-64B6B7DCA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918" y="4441146"/>
            <a:ext cx="3374524" cy="2248529"/>
          </a:xfrm>
          <a:prstGeom prst="rect">
            <a:avLst/>
          </a:prstGeom>
        </p:spPr>
      </p:pic>
      <p:pic>
        <p:nvPicPr>
          <p:cNvPr id="9" name="Picture 8" descr="Stock market graph on display">
            <a:extLst>
              <a:ext uri="{FF2B5EF4-FFF2-40B4-BE49-F238E27FC236}">
                <a16:creationId xmlns:a16="http://schemas.microsoft.com/office/drawing/2014/main" id="{DE0305EF-FCFC-1DED-818E-AD53B427D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129" y="4386819"/>
            <a:ext cx="3976602" cy="2302856"/>
          </a:xfrm>
          <a:prstGeom prst="rect">
            <a:avLst/>
          </a:prstGeom>
        </p:spPr>
      </p:pic>
    </p:spTree>
    <p:extLst>
      <p:ext uri="{BB962C8B-B14F-4D97-AF65-F5344CB8AC3E}">
        <p14:creationId xmlns:p14="http://schemas.microsoft.com/office/powerpoint/2010/main" val="206464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252918" y="1437934"/>
            <a:ext cx="5312974" cy="5216879"/>
          </a:xfrm>
        </p:spPr>
        <p:txBody>
          <a:bodyPr>
            <a:normAutofit fontScale="92500" lnSpcReduction="10000"/>
          </a:bodyPr>
          <a:lstStyle/>
          <a:p>
            <a:pPr marL="0" indent="0" algn="ctr">
              <a:buNone/>
            </a:pPr>
            <a:r>
              <a:rPr lang="en-GB" sz="2400" b="1" dirty="0"/>
              <a:t>Political Survey </a:t>
            </a:r>
          </a:p>
          <a:p>
            <a:pPr marL="0" indent="0">
              <a:buNone/>
            </a:pPr>
            <a:r>
              <a:rPr lang="en-GB" sz="2400" dirty="0"/>
              <a:t>Q1. If there were a general election held tomorrow, which party would you vote for? </a:t>
            </a:r>
          </a:p>
          <a:p>
            <a:r>
              <a:rPr lang="en-GB" sz="2400" dirty="0"/>
              <a:t>Conservative </a:t>
            </a:r>
          </a:p>
          <a:p>
            <a:r>
              <a:rPr lang="en-GB" sz="2400" dirty="0"/>
              <a:t>Labour </a:t>
            </a:r>
          </a:p>
          <a:p>
            <a:r>
              <a:rPr lang="en-GB" sz="2400" dirty="0"/>
              <a:t>Liberal Democrat </a:t>
            </a:r>
          </a:p>
          <a:p>
            <a:r>
              <a:rPr lang="en-GB" sz="2400" dirty="0"/>
              <a:t>Scottish National Party (SNP) </a:t>
            </a:r>
          </a:p>
          <a:p>
            <a:r>
              <a:rPr lang="en-GB" sz="2400" dirty="0"/>
              <a:t>Plaid Cymru </a:t>
            </a:r>
          </a:p>
          <a:p>
            <a:r>
              <a:rPr lang="en-GB" sz="2400" dirty="0"/>
              <a:t>Brexit Party </a:t>
            </a:r>
          </a:p>
          <a:p>
            <a:r>
              <a:rPr lang="en-GB" sz="2400" dirty="0"/>
              <a:t>Green </a:t>
            </a:r>
          </a:p>
          <a:p>
            <a:r>
              <a:rPr lang="en-GB" sz="2400" dirty="0"/>
              <a:t>Some other party </a:t>
            </a:r>
          </a:p>
          <a:p>
            <a:r>
              <a:rPr lang="en-GB" sz="2400" dirty="0"/>
              <a:t>Would not vote </a:t>
            </a:r>
          </a:p>
          <a:p>
            <a:r>
              <a:rPr lang="en-GB" sz="2400" dirty="0"/>
              <a:t>Don’t know</a:t>
            </a:r>
            <a:endParaRPr lang="en-GB" sz="4800"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37</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3" name="Content Placeholder 1">
            <a:extLst>
              <a:ext uri="{FF2B5EF4-FFF2-40B4-BE49-F238E27FC236}">
                <a16:creationId xmlns:a16="http://schemas.microsoft.com/office/drawing/2014/main" id="{3D1F8A4B-5D5E-8533-F842-65A840627D5F}"/>
              </a:ext>
            </a:extLst>
          </p:cNvPr>
          <p:cNvSpPr txBox="1">
            <a:spLocks/>
          </p:cNvSpPr>
          <p:nvPr/>
        </p:nvSpPr>
        <p:spPr>
          <a:xfrm>
            <a:off x="5967167" y="1319753"/>
            <a:ext cx="5971915" cy="518474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b="1" dirty="0"/>
              <a:t>Non-political Survey </a:t>
            </a:r>
          </a:p>
          <a:p>
            <a:pPr marL="0" indent="0">
              <a:buFont typeface="Arial" panose="020B0604020202020204" pitchFamily="34" charset="0"/>
              <a:buNone/>
            </a:pPr>
            <a:r>
              <a:rPr lang="en-GB" sz="2400" dirty="0"/>
              <a:t>Q1. Imagine that you need to buy toothpaste in the near future, which brand would you choose?</a:t>
            </a:r>
          </a:p>
          <a:p>
            <a:r>
              <a:rPr lang="en-GB" sz="2400" dirty="0"/>
              <a:t>Colgate</a:t>
            </a:r>
          </a:p>
          <a:p>
            <a:r>
              <a:rPr lang="en-GB" sz="2400" dirty="0"/>
              <a:t>Sensodyne</a:t>
            </a:r>
          </a:p>
          <a:p>
            <a:r>
              <a:rPr lang="en-GB" sz="2400" dirty="0" err="1"/>
              <a:t>Aquafresh</a:t>
            </a:r>
            <a:endParaRPr lang="en-GB" sz="2400" dirty="0"/>
          </a:p>
          <a:p>
            <a:r>
              <a:rPr lang="en-GB" sz="2400" dirty="0"/>
              <a:t>Oral-B</a:t>
            </a:r>
          </a:p>
          <a:p>
            <a:r>
              <a:rPr lang="en-GB" sz="2400" dirty="0"/>
              <a:t>Macleans</a:t>
            </a:r>
          </a:p>
          <a:p>
            <a:r>
              <a:rPr lang="en-GB" sz="2400" dirty="0"/>
              <a:t>Arm &amp; Hammer</a:t>
            </a:r>
          </a:p>
          <a:p>
            <a:r>
              <a:rPr lang="en-GB" sz="2400" dirty="0"/>
              <a:t>Crest</a:t>
            </a:r>
          </a:p>
          <a:p>
            <a:r>
              <a:rPr lang="en-GB" sz="2400" dirty="0"/>
              <a:t>Some other brand</a:t>
            </a:r>
          </a:p>
          <a:p>
            <a:r>
              <a:rPr lang="en-GB" sz="2400" dirty="0"/>
              <a:t>I would not buy toothpaste</a:t>
            </a:r>
          </a:p>
          <a:p>
            <a:r>
              <a:rPr lang="en-GB" sz="2400" dirty="0"/>
              <a:t>Don’t know</a:t>
            </a:r>
            <a:endParaRPr lang="en-GB" sz="4800" dirty="0"/>
          </a:p>
        </p:txBody>
      </p:sp>
    </p:spTree>
    <p:extLst>
      <p:ext uri="{BB962C8B-B14F-4D97-AF65-F5344CB8AC3E}">
        <p14:creationId xmlns:p14="http://schemas.microsoft.com/office/powerpoint/2010/main" val="911270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453255" y="970223"/>
            <a:ext cx="11285490" cy="4511040"/>
          </a:xfrm>
        </p:spPr>
        <p:txBody>
          <a:bodyPr>
            <a:normAutofit/>
          </a:bodyPr>
          <a:lstStyle/>
          <a:p>
            <a:endParaRPr lang="en-GB" sz="3600" dirty="0"/>
          </a:p>
          <a:p>
            <a:pPr marL="0" indent="0">
              <a:buNone/>
            </a:pPr>
            <a:r>
              <a:rPr lang="en-GB" sz="3200" dirty="0">
                <a:solidFill>
                  <a:srgbClr val="0070C0"/>
                </a:solidFill>
              </a:rPr>
              <a:t>Bailey (2021)</a:t>
            </a:r>
          </a:p>
          <a:p>
            <a:r>
              <a:rPr lang="en-GB" sz="3200" dirty="0"/>
              <a:t>Bias in our measurement due to survey context</a:t>
            </a:r>
          </a:p>
          <a:p>
            <a:r>
              <a:rPr lang="en-GB" sz="3200" dirty="0">
                <a:solidFill>
                  <a:srgbClr val="C00000"/>
                </a:solidFill>
              </a:rPr>
              <a:t>Government supporters were more likely to give positive economic view in political versus non-political surveys</a:t>
            </a:r>
          </a:p>
          <a:p>
            <a:endParaRPr lang="en-GB" sz="3200" dirty="0"/>
          </a:p>
          <a:p>
            <a:endParaRPr lang="en-GB" sz="3600" dirty="0"/>
          </a:p>
          <a:p>
            <a:endParaRPr lang="en-GB" sz="3600"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38</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3" name="Content Placeholder 1">
            <a:extLst>
              <a:ext uri="{FF2B5EF4-FFF2-40B4-BE49-F238E27FC236}">
                <a16:creationId xmlns:a16="http://schemas.microsoft.com/office/drawing/2014/main" id="{3D1F8A4B-5D5E-8533-F842-65A840627D5F}"/>
              </a:ext>
            </a:extLst>
          </p:cNvPr>
          <p:cNvSpPr txBox="1">
            <a:spLocks/>
          </p:cNvSpPr>
          <p:nvPr/>
        </p:nvSpPr>
        <p:spPr>
          <a:xfrm>
            <a:off x="5967167" y="1319753"/>
            <a:ext cx="5971915" cy="5184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sz="4800" dirty="0"/>
          </a:p>
        </p:txBody>
      </p:sp>
      <p:pic>
        <p:nvPicPr>
          <p:cNvPr id="7" name="Picture 6" descr="Person doing presentation">
            <a:extLst>
              <a:ext uri="{FF2B5EF4-FFF2-40B4-BE49-F238E27FC236}">
                <a16:creationId xmlns:a16="http://schemas.microsoft.com/office/drawing/2014/main" id="{C72E7A89-63A6-4A9A-664E-64B6B7DCA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918" y="4441146"/>
            <a:ext cx="3374524" cy="2248529"/>
          </a:xfrm>
          <a:prstGeom prst="rect">
            <a:avLst/>
          </a:prstGeom>
        </p:spPr>
      </p:pic>
      <p:pic>
        <p:nvPicPr>
          <p:cNvPr id="9" name="Picture 8" descr="Stock market graph on display">
            <a:extLst>
              <a:ext uri="{FF2B5EF4-FFF2-40B4-BE49-F238E27FC236}">
                <a16:creationId xmlns:a16="http://schemas.microsoft.com/office/drawing/2014/main" id="{DE0305EF-FCFC-1DED-818E-AD53B427D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129" y="4386819"/>
            <a:ext cx="3976602" cy="2302856"/>
          </a:xfrm>
          <a:prstGeom prst="rect">
            <a:avLst/>
          </a:prstGeom>
        </p:spPr>
      </p:pic>
    </p:spTree>
    <p:extLst>
      <p:ext uri="{BB962C8B-B14F-4D97-AF65-F5344CB8AC3E}">
        <p14:creationId xmlns:p14="http://schemas.microsoft.com/office/powerpoint/2010/main" val="2302523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441960" y="2506662"/>
            <a:ext cx="11821160" cy="4351338"/>
          </a:xfrm>
        </p:spPr>
        <p:txBody>
          <a:bodyPr>
            <a:normAutofit/>
          </a:bodyPr>
          <a:lstStyle/>
          <a:p>
            <a:r>
              <a:rPr lang="en-GB" sz="3600" dirty="0"/>
              <a:t>Too many questions may impact response rates</a:t>
            </a:r>
          </a:p>
          <a:p>
            <a:r>
              <a:rPr lang="en-GB" sz="3600" dirty="0"/>
              <a:t>Only include relevant questions (filters, follow-ups)</a:t>
            </a:r>
          </a:p>
          <a:p>
            <a:r>
              <a:rPr lang="en-GB" sz="3600" dirty="0"/>
              <a:t>Open questions require more input</a:t>
            </a:r>
          </a:p>
          <a:p>
            <a:r>
              <a:rPr lang="en-GB" sz="3600" dirty="0"/>
              <a:t>Survey fatigue</a:t>
            </a:r>
          </a:p>
        </p:txBody>
      </p:sp>
      <p:sp>
        <p:nvSpPr>
          <p:cNvPr id="4" name="Footer Placeholder 3">
            <a:extLst>
              <a:ext uri="{FF2B5EF4-FFF2-40B4-BE49-F238E27FC236}">
                <a16:creationId xmlns:a16="http://schemas.microsoft.com/office/drawing/2014/main" id="{1DAABAE6-B7E1-2C93-975D-B38CED325E9F}"/>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39</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7" name="Content Placeholder 1">
            <a:extLst>
              <a:ext uri="{FF2B5EF4-FFF2-40B4-BE49-F238E27FC236}">
                <a16:creationId xmlns:a16="http://schemas.microsoft.com/office/drawing/2014/main" id="{1F45115D-B6B3-7ED3-9407-28F4C1412AEA}"/>
              </a:ext>
            </a:extLst>
          </p:cNvPr>
          <p:cNvSpPr txBox="1">
            <a:spLocks/>
          </p:cNvSpPr>
          <p:nvPr/>
        </p:nvSpPr>
        <p:spPr>
          <a:xfrm>
            <a:off x="441960" y="1678665"/>
            <a:ext cx="4722309" cy="1552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Survey length</a:t>
            </a:r>
          </a:p>
        </p:txBody>
      </p:sp>
    </p:spTree>
    <p:extLst>
      <p:ext uri="{BB962C8B-B14F-4D97-AF65-F5344CB8AC3E}">
        <p14:creationId xmlns:p14="http://schemas.microsoft.com/office/powerpoint/2010/main" val="2260275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4EE8-F22D-1862-EE0D-7BAFB463FC9F}"/>
              </a:ext>
            </a:extLst>
          </p:cNvPr>
          <p:cNvSpPr>
            <a:spLocks noGrp="1"/>
          </p:cNvSpPr>
          <p:nvPr>
            <p:ph type="title"/>
          </p:nvPr>
        </p:nvSpPr>
        <p:spPr/>
        <p:txBody>
          <a:bodyPr/>
          <a:lstStyle/>
          <a:p>
            <a:r>
              <a:rPr lang="en-GB" dirty="0"/>
              <a:t>Recap</a:t>
            </a:r>
          </a:p>
        </p:txBody>
      </p:sp>
      <p:sp>
        <p:nvSpPr>
          <p:cNvPr id="3" name="Content Placeholder 2">
            <a:extLst>
              <a:ext uri="{FF2B5EF4-FFF2-40B4-BE49-F238E27FC236}">
                <a16:creationId xmlns:a16="http://schemas.microsoft.com/office/drawing/2014/main" id="{CA28B784-CD11-00F7-CB8C-271D8FE746C2}"/>
              </a:ext>
            </a:extLst>
          </p:cNvPr>
          <p:cNvSpPr>
            <a:spLocks noGrp="1"/>
          </p:cNvSpPr>
          <p:nvPr>
            <p:ph idx="1"/>
          </p:nvPr>
        </p:nvSpPr>
        <p:spPr/>
        <p:txBody>
          <a:bodyPr/>
          <a:lstStyle/>
          <a:p>
            <a:pPr marL="0" indent="0">
              <a:buNone/>
            </a:pPr>
            <a:r>
              <a:rPr lang="en-GB" dirty="0"/>
              <a:t>Last week - Literature reviews</a:t>
            </a:r>
          </a:p>
          <a:p>
            <a:pPr marL="0" indent="0">
              <a:buNone/>
            </a:pPr>
            <a:endParaRPr lang="en-GB" dirty="0"/>
          </a:p>
          <a:p>
            <a:r>
              <a:rPr lang="en-GB" dirty="0"/>
              <a:t>What a literature review is, and why we do it</a:t>
            </a:r>
          </a:p>
          <a:p>
            <a:r>
              <a:rPr lang="en-GB" dirty="0"/>
              <a:t>Resources for finding and evaluating literature</a:t>
            </a:r>
          </a:p>
          <a:p>
            <a:r>
              <a:rPr lang="en-GB" dirty="0"/>
              <a:t>Managing the sources you find</a:t>
            </a:r>
          </a:p>
        </p:txBody>
      </p:sp>
      <p:sp>
        <p:nvSpPr>
          <p:cNvPr id="4" name="Footer Placeholder 3">
            <a:extLst>
              <a:ext uri="{FF2B5EF4-FFF2-40B4-BE49-F238E27FC236}">
                <a16:creationId xmlns:a16="http://schemas.microsoft.com/office/drawing/2014/main" id="{A89F0AE9-9EF1-7654-7F7E-F938ED3C8499}"/>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7F8270F6-BB39-3027-6258-1C6A35458F49}"/>
              </a:ext>
            </a:extLst>
          </p:cNvPr>
          <p:cNvSpPr>
            <a:spLocks noGrp="1"/>
          </p:cNvSpPr>
          <p:nvPr>
            <p:ph type="sldNum" sz="quarter" idx="12"/>
          </p:nvPr>
        </p:nvSpPr>
        <p:spPr/>
        <p:txBody>
          <a:bodyPr/>
          <a:lstStyle/>
          <a:p>
            <a:fld id="{372769DB-CAE7-4C85-A9AF-7D4D8DE4CA22}" type="slidenum">
              <a:rPr lang="en-GB" smtClean="0"/>
              <a:t>4</a:t>
            </a:fld>
            <a:endParaRPr lang="en-GB" dirty="0"/>
          </a:p>
        </p:txBody>
      </p:sp>
    </p:spTree>
    <p:extLst>
      <p:ext uri="{BB962C8B-B14F-4D97-AF65-F5344CB8AC3E}">
        <p14:creationId xmlns:p14="http://schemas.microsoft.com/office/powerpoint/2010/main" val="3295986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38A54-4847-E869-C4AE-3B96FFB08C7C}"/>
              </a:ext>
            </a:extLst>
          </p:cNvPr>
          <p:cNvSpPr/>
          <p:nvPr/>
        </p:nvSpPr>
        <p:spPr>
          <a:xfrm>
            <a:off x="0" y="0"/>
            <a:ext cx="12263120" cy="6949440"/>
          </a:xfrm>
          <a:prstGeom prst="rect">
            <a:avLst/>
          </a:prstGeom>
          <a:solidFill>
            <a:srgbClr val="E762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8E05299-60F0-855C-441E-E142C7C794E0}"/>
              </a:ext>
            </a:extLst>
          </p:cNvPr>
          <p:cNvSpPr>
            <a:spLocks noGrp="1"/>
          </p:cNvSpPr>
          <p:nvPr>
            <p:ph type="title"/>
          </p:nvPr>
        </p:nvSpPr>
        <p:spPr>
          <a:xfrm>
            <a:off x="1050586" y="1265893"/>
            <a:ext cx="9893031" cy="2626469"/>
          </a:xfrm>
        </p:spPr>
        <p:txBody>
          <a:bodyPr/>
          <a:lstStyle/>
          <a:p>
            <a:r>
              <a:rPr lang="en-GB" dirty="0"/>
              <a:t>Question Design</a:t>
            </a:r>
          </a:p>
        </p:txBody>
      </p:sp>
    </p:spTree>
    <p:extLst>
      <p:ext uri="{BB962C8B-B14F-4D97-AF65-F5344CB8AC3E}">
        <p14:creationId xmlns:p14="http://schemas.microsoft.com/office/powerpoint/2010/main" val="743600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64C0B-5090-7499-61F1-A1ACFCF32B64}"/>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6C7EA7BD-BE2F-117C-7D78-68EC0A729CE5}"/>
              </a:ext>
            </a:extLst>
          </p:cNvPr>
          <p:cNvSpPr>
            <a:spLocks noGrp="1"/>
          </p:cNvSpPr>
          <p:nvPr>
            <p:ph sz="half" idx="1"/>
          </p:nvPr>
        </p:nvSpPr>
        <p:spPr>
          <a:xfrm>
            <a:off x="838200" y="1825624"/>
            <a:ext cx="10671928" cy="4697723"/>
          </a:xfrm>
        </p:spPr>
        <p:txBody>
          <a:bodyPr>
            <a:normAutofit fontScale="92500" lnSpcReduction="20000"/>
          </a:bodyPr>
          <a:lstStyle/>
          <a:p>
            <a:r>
              <a:rPr lang="en-GB" dirty="0"/>
              <a:t>Specific wording of the questions we will ask</a:t>
            </a:r>
            <a:endParaRPr lang="en-GB" sz="4000" dirty="0"/>
          </a:p>
          <a:p>
            <a:r>
              <a:rPr lang="en-GB" dirty="0"/>
              <a:t>Deciding on appropriate response options</a:t>
            </a:r>
          </a:p>
          <a:p>
            <a:endParaRPr lang="en-GB" dirty="0"/>
          </a:p>
          <a:p>
            <a:r>
              <a:rPr lang="en-GB" sz="4000" dirty="0"/>
              <a:t>Requires background knowledge</a:t>
            </a:r>
          </a:p>
          <a:p>
            <a:endParaRPr lang="en-GB" dirty="0"/>
          </a:p>
          <a:p>
            <a:pPr marL="0" indent="0">
              <a:buNone/>
            </a:pPr>
            <a:r>
              <a:rPr lang="en-GB" dirty="0"/>
              <a:t>We want our questions to:</a:t>
            </a:r>
          </a:p>
          <a:p>
            <a:r>
              <a:rPr lang="en-GB" sz="3200" dirty="0"/>
              <a:t>Minimise measurement error</a:t>
            </a:r>
          </a:p>
          <a:p>
            <a:r>
              <a:rPr lang="en-GB" sz="3200" dirty="0"/>
              <a:t>Maximise validity</a:t>
            </a:r>
          </a:p>
          <a:p>
            <a:r>
              <a:rPr lang="en-GB" sz="3200" dirty="0"/>
              <a:t>Maximise reliability</a:t>
            </a:r>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41</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Asking questions</a:t>
            </a:r>
          </a:p>
        </p:txBody>
      </p:sp>
    </p:spTree>
    <p:extLst>
      <p:ext uri="{BB962C8B-B14F-4D97-AF65-F5344CB8AC3E}">
        <p14:creationId xmlns:p14="http://schemas.microsoft.com/office/powerpoint/2010/main" val="170671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272BBC-01A8-C46F-342C-38589773CE26}"/>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ADD2A34C-9F55-AEB7-4046-237B337C98CD}"/>
              </a:ext>
            </a:extLst>
          </p:cNvPr>
          <p:cNvSpPr>
            <a:spLocks noGrp="1"/>
          </p:cNvSpPr>
          <p:nvPr>
            <p:ph sz="half" idx="2"/>
          </p:nvPr>
        </p:nvSpPr>
        <p:spPr>
          <a:xfrm>
            <a:off x="540571" y="1662152"/>
            <a:ext cx="6657597" cy="4919894"/>
          </a:xfrm>
        </p:spPr>
        <p:txBody>
          <a:bodyPr>
            <a:normAutofit lnSpcReduction="10000"/>
          </a:bodyPr>
          <a:lstStyle/>
          <a:p>
            <a:r>
              <a:rPr lang="en-GB" sz="3600" dirty="0"/>
              <a:t>Wording &amp; comprehension</a:t>
            </a:r>
          </a:p>
          <a:p>
            <a:r>
              <a:rPr lang="en-GB" sz="3600" dirty="0"/>
              <a:t>Recall</a:t>
            </a:r>
          </a:p>
          <a:p>
            <a:r>
              <a:rPr lang="en-GB" sz="3600" dirty="0"/>
              <a:t>Misreporting</a:t>
            </a:r>
          </a:p>
          <a:p>
            <a:r>
              <a:rPr lang="en-GB" sz="3600" dirty="0"/>
              <a:t>Subjective &amp; objective measures</a:t>
            </a:r>
          </a:p>
          <a:p>
            <a:r>
              <a:rPr lang="en-GB" sz="3600" dirty="0"/>
              <a:t>Double-barrelled questions</a:t>
            </a:r>
          </a:p>
          <a:p>
            <a:r>
              <a:rPr lang="en-GB" sz="3600" dirty="0"/>
              <a:t>Leading questions</a:t>
            </a:r>
          </a:p>
          <a:p>
            <a:r>
              <a:rPr lang="en-GB" sz="3600" dirty="0"/>
              <a:t>Response options</a:t>
            </a:r>
          </a:p>
          <a:p>
            <a:r>
              <a:rPr lang="en-GB" sz="3600" dirty="0"/>
              <a:t>Attention</a:t>
            </a:r>
          </a:p>
        </p:txBody>
      </p:sp>
      <p:sp>
        <p:nvSpPr>
          <p:cNvPr id="4" name="Footer Placeholder 3">
            <a:extLst>
              <a:ext uri="{FF2B5EF4-FFF2-40B4-BE49-F238E27FC236}">
                <a16:creationId xmlns:a16="http://schemas.microsoft.com/office/drawing/2014/main" id="{8BB9BC09-A8EC-8396-E577-1D505DF6CD7F}"/>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42</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What we ask: Question Design</a:t>
            </a:r>
          </a:p>
        </p:txBody>
      </p:sp>
    </p:spTree>
    <p:extLst>
      <p:ext uri="{BB962C8B-B14F-4D97-AF65-F5344CB8AC3E}">
        <p14:creationId xmlns:p14="http://schemas.microsoft.com/office/powerpoint/2010/main" val="2670418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272BBC-01A8-C46F-342C-38589773CE26}"/>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ADD2A34C-9F55-AEB7-4046-237B337C98CD}"/>
              </a:ext>
            </a:extLst>
          </p:cNvPr>
          <p:cNvSpPr>
            <a:spLocks noGrp="1"/>
          </p:cNvSpPr>
          <p:nvPr>
            <p:ph sz="half" idx="2"/>
          </p:nvPr>
        </p:nvSpPr>
        <p:spPr>
          <a:xfrm>
            <a:off x="452119" y="1744345"/>
            <a:ext cx="8095979" cy="4351338"/>
          </a:xfrm>
        </p:spPr>
        <p:txBody>
          <a:bodyPr>
            <a:normAutofit/>
          </a:bodyPr>
          <a:lstStyle/>
          <a:p>
            <a:pPr marL="0" indent="0">
              <a:buNone/>
            </a:pPr>
            <a:r>
              <a:rPr lang="en-GB" sz="3600" b="1" dirty="0"/>
              <a:t>Wording &amp; comprehension</a:t>
            </a:r>
          </a:p>
          <a:p>
            <a:r>
              <a:rPr lang="en-GB" sz="3600" dirty="0"/>
              <a:t>Be clear and concise</a:t>
            </a:r>
          </a:p>
          <a:p>
            <a:r>
              <a:rPr lang="en-GB" sz="3600" dirty="0"/>
              <a:t>Avoid jargon, be specific</a:t>
            </a:r>
          </a:p>
          <a:p>
            <a:r>
              <a:rPr lang="en-GB" sz="3600" dirty="0"/>
              <a:t>Clear instructions for how to respond</a:t>
            </a:r>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43</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What we ask: Question Design</a:t>
            </a:r>
          </a:p>
        </p:txBody>
      </p:sp>
      <p:sp>
        <p:nvSpPr>
          <p:cNvPr id="7" name="TextBox 6">
            <a:extLst>
              <a:ext uri="{FF2B5EF4-FFF2-40B4-BE49-F238E27FC236}">
                <a16:creationId xmlns:a16="http://schemas.microsoft.com/office/drawing/2014/main" id="{ED1CB8AF-6733-D204-EDC4-C03D9020CD17}"/>
              </a:ext>
            </a:extLst>
          </p:cNvPr>
          <p:cNvSpPr txBox="1"/>
          <p:nvPr/>
        </p:nvSpPr>
        <p:spPr>
          <a:xfrm>
            <a:off x="452119" y="4611231"/>
            <a:ext cx="9395117" cy="2246769"/>
          </a:xfrm>
          <a:prstGeom prst="rect">
            <a:avLst/>
          </a:prstGeom>
          <a:noFill/>
        </p:spPr>
        <p:txBody>
          <a:bodyPr wrap="square">
            <a:spAutoFit/>
          </a:bodyPr>
          <a:lstStyle/>
          <a:p>
            <a:r>
              <a:rPr lang="en-US" sz="3200" dirty="0">
                <a:solidFill>
                  <a:srgbClr val="0070C0"/>
                </a:solidFill>
                <a:latin typeface="Gill Sans MT" panose="020B0502020104020203" pitchFamily="34" charset="0"/>
              </a:rPr>
              <a:t>‘How often do you take part in political activities?’</a:t>
            </a:r>
          </a:p>
          <a:p>
            <a:endParaRPr lang="en-US" sz="1200" dirty="0">
              <a:solidFill>
                <a:srgbClr val="0070C0"/>
              </a:solidFill>
              <a:latin typeface="Gill Sans MT" panose="020B0502020104020203" pitchFamily="34" charset="0"/>
            </a:endParaRPr>
          </a:p>
          <a:p>
            <a:r>
              <a:rPr lang="en-US" sz="3200" dirty="0">
                <a:solidFill>
                  <a:srgbClr val="0070C0"/>
                </a:solidFill>
                <a:latin typeface="Gill Sans MT" panose="020B0502020104020203" pitchFamily="34" charset="0"/>
              </a:rPr>
              <a:t>‘Do you think the executive should promote legislation to curtail socioeconomic inequality?</a:t>
            </a:r>
          </a:p>
          <a:p>
            <a:endParaRPr lang="en-GB" sz="3200" dirty="0">
              <a:solidFill>
                <a:srgbClr val="0070C0"/>
              </a:solidFill>
              <a:latin typeface="Gill Sans MT" panose="020B0502020104020203" pitchFamily="34" charset="0"/>
            </a:endParaRPr>
          </a:p>
        </p:txBody>
      </p:sp>
    </p:spTree>
    <p:extLst>
      <p:ext uri="{BB962C8B-B14F-4D97-AF65-F5344CB8AC3E}">
        <p14:creationId xmlns:p14="http://schemas.microsoft.com/office/powerpoint/2010/main" val="276232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EF6BD-D150-9A01-A0D9-AD450CCDFA2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286F4D5-3500-0BEC-4667-C61860F9F9B8}"/>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FFE6C039-4085-BF53-6A75-D7E72967029F}"/>
              </a:ext>
            </a:extLst>
          </p:cNvPr>
          <p:cNvSpPr>
            <a:spLocks noGrp="1"/>
          </p:cNvSpPr>
          <p:nvPr>
            <p:ph sz="half" idx="2"/>
          </p:nvPr>
        </p:nvSpPr>
        <p:spPr>
          <a:xfrm>
            <a:off x="452120" y="1744345"/>
            <a:ext cx="7058290" cy="4351338"/>
          </a:xfrm>
        </p:spPr>
        <p:txBody>
          <a:bodyPr>
            <a:normAutofit/>
          </a:bodyPr>
          <a:lstStyle/>
          <a:p>
            <a:pPr marL="0" indent="0">
              <a:buNone/>
            </a:pPr>
            <a:r>
              <a:rPr lang="en-GB" sz="3600" b="1" dirty="0"/>
              <a:t>Recall</a:t>
            </a:r>
          </a:p>
          <a:p>
            <a:r>
              <a:rPr lang="en-GB" sz="3600" dirty="0"/>
              <a:t>People’s memory can be unreliable</a:t>
            </a:r>
          </a:p>
          <a:p>
            <a:r>
              <a:rPr lang="en-GB" sz="3600" dirty="0"/>
              <a:t>Difficult to remember distant or less important events</a:t>
            </a:r>
          </a:p>
          <a:p>
            <a:endParaRPr lang="en-GB" sz="3600" dirty="0"/>
          </a:p>
        </p:txBody>
      </p:sp>
      <p:sp>
        <p:nvSpPr>
          <p:cNvPr id="5" name="Slide Number Placeholder 4">
            <a:extLst>
              <a:ext uri="{FF2B5EF4-FFF2-40B4-BE49-F238E27FC236}">
                <a16:creationId xmlns:a16="http://schemas.microsoft.com/office/drawing/2014/main" id="{585AAA29-D755-BF20-1DEB-F0DF20D4A6DA}"/>
              </a:ext>
            </a:extLst>
          </p:cNvPr>
          <p:cNvSpPr>
            <a:spLocks noGrp="1"/>
          </p:cNvSpPr>
          <p:nvPr>
            <p:ph type="sldNum" sz="quarter" idx="12"/>
          </p:nvPr>
        </p:nvSpPr>
        <p:spPr/>
        <p:txBody>
          <a:bodyPr/>
          <a:lstStyle/>
          <a:p>
            <a:fld id="{372769DB-CAE7-4C85-A9AF-7D4D8DE4CA22}" type="slidenum">
              <a:rPr lang="en-GB" smtClean="0"/>
              <a:t>44</a:t>
            </a:fld>
            <a:endParaRPr lang="en-GB" dirty="0"/>
          </a:p>
        </p:txBody>
      </p:sp>
      <p:sp>
        <p:nvSpPr>
          <p:cNvPr id="6" name="Title 5">
            <a:extLst>
              <a:ext uri="{FF2B5EF4-FFF2-40B4-BE49-F238E27FC236}">
                <a16:creationId xmlns:a16="http://schemas.microsoft.com/office/drawing/2014/main" id="{D610C0D9-8F55-ADDB-9815-1894A9DC640C}"/>
              </a:ext>
            </a:extLst>
          </p:cNvPr>
          <p:cNvSpPr>
            <a:spLocks noGrp="1"/>
          </p:cNvSpPr>
          <p:nvPr>
            <p:ph type="title"/>
          </p:nvPr>
        </p:nvSpPr>
        <p:spPr/>
        <p:txBody>
          <a:bodyPr/>
          <a:lstStyle/>
          <a:p>
            <a:r>
              <a:rPr lang="en-GB" dirty="0"/>
              <a:t>What we ask: Question Design</a:t>
            </a:r>
          </a:p>
        </p:txBody>
      </p:sp>
      <p:sp>
        <p:nvSpPr>
          <p:cNvPr id="2" name="TextBox 1">
            <a:extLst>
              <a:ext uri="{FF2B5EF4-FFF2-40B4-BE49-F238E27FC236}">
                <a16:creationId xmlns:a16="http://schemas.microsoft.com/office/drawing/2014/main" id="{1907E5DB-16B6-737B-BEAD-7FFE7D1AC5E9}"/>
              </a:ext>
            </a:extLst>
          </p:cNvPr>
          <p:cNvSpPr txBox="1"/>
          <p:nvPr/>
        </p:nvSpPr>
        <p:spPr>
          <a:xfrm>
            <a:off x="452120" y="4526023"/>
            <a:ext cx="11486962" cy="1754326"/>
          </a:xfrm>
          <a:prstGeom prst="rect">
            <a:avLst/>
          </a:prstGeom>
          <a:noFill/>
        </p:spPr>
        <p:txBody>
          <a:bodyPr wrap="square" rtlCol="0">
            <a:spAutoFit/>
          </a:bodyPr>
          <a:lstStyle/>
          <a:p>
            <a:r>
              <a:rPr lang="en-US" sz="3200" dirty="0">
                <a:solidFill>
                  <a:srgbClr val="0070C0"/>
                </a:solidFill>
                <a:latin typeface="Gill Sans MT" panose="020B0502020104020203" pitchFamily="34" charset="0"/>
              </a:rPr>
              <a:t>‘Which party did you vote for in the 1997 local elections?’</a:t>
            </a:r>
          </a:p>
          <a:p>
            <a:endParaRPr lang="en-US" sz="1200" dirty="0">
              <a:solidFill>
                <a:srgbClr val="0070C0"/>
              </a:solidFill>
              <a:latin typeface="Gill Sans MT" panose="020B0502020104020203" pitchFamily="34" charset="0"/>
            </a:endParaRPr>
          </a:p>
          <a:p>
            <a:r>
              <a:rPr lang="en-US" sz="3200" dirty="0">
                <a:solidFill>
                  <a:srgbClr val="0070C0"/>
                </a:solidFill>
                <a:latin typeface="Gill Sans MT" panose="020B0502020104020203" pitchFamily="34" charset="0"/>
              </a:rPr>
              <a:t>‘How many times have you signed a petition in the last 15 years?’</a:t>
            </a:r>
          </a:p>
          <a:p>
            <a:endParaRPr lang="en-GB" sz="3200" dirty="0">
              <a:solidFill>
                <a:srgbClr val="0070C0"/>
              </a:solidFill>
              <a:latin typeface="Gill Sans MT" panose="020B0502020104020203" pitchFamily="34" charset="0"/>
            </a:endParaRPr>
          </a:p>
        </p:txBody>
      </p:sp>
    </p:spTree>
    <p:extLst>
      <p:ext uri="{BB962C8B-B14F-4D97-AF65-F5344CB8AC3E}">
        <p14:creationId xmlns:p14="http://schemas.microsoft.com/office/powerpoint/2010/main" val="157045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83F45-5350-8546-169F-92F683D2B0D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0133088-FC75-CBDE-973E-6AED25AC351B}"/>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58A1159-3DC9-AFFB-6AB2-53A3479117C7}"/>
              </a:ext>
            </a:extLst>
          </p:cNvPr>
          <p:cNvSpPr>
            <a:spLocks noGrp="1"/>
          </p:cNvSpPr>
          <p:nvPr>
            <p:ph sz="half" idx="2"/>
          </p:nvPr>
        </p:nvSpPr>
        <p:spPr>
          <a:xfrm>
            <a:off x="452119" y="1744345"/>
            <a:ext cx="8095979" cy="4351338"/>
          </a:xfrm>
        </p:spPr>
        <p:txBody>
          <a:bodyPr>
            <a:normAutofit/>
          </a:bodyPr>
          <a:lstStyle/>
          <a:p>
            <a:pPr marL="0" indent="0">
              <a:buNone/>
            </a:pPr>
            <a:r>
              <a:rPr lang="en-GB" sz="3600" b="1" dirty="0"/>
              <a:t>Misreporting</a:t>
            </a:r>
          </a:p>
          <a:p>
            <a:r>
              <a:rPr lang="en-GB" sz="3600" dirty="0"/>
              <a:t> Can be intentional or unintentional</a:t>
            </a:r>
          </a:p>
          <a:p>
            <a:r>
              <a:rPr lang="en-GB" sz="3600" dirty="0"/>
              <a:t> Social desirability bias</a:t>
            </a:r>
          </a:p>
          <a:p>
            <a:r>
              <a:rPr lang="en-GB" sz="3600" dirty="0"/>
              <a:t> Acquiescence bias</a:t>
            </a:r>
          </a:p>
          <a:p>
            <a:r>
              <a:rPr lang="en-GB" sz="3600" dirty="0"/>
              <a:t>Affected by survey mode</a:t>
            </a:r>
          </a:p>
          <a:p>
            <a:endParaRPr lang="en-GB" sz="3600" dirty="0"/>
          </a:p>
        </p:txBody>
      </p:sp>
      <p:sp>
        <p:nvSpPr>
          <p:cNvPr id="4" name="Footer Placeholder 3">
            <a:extLst>
              <a:ext uri="{FF2B5EF4-FFF2-40B4-BE49-F238E27FC236}">
                <a16:creationId xmlns:a16="http://schemas.microsoft.com/office/drawing/2014/main" id="{7042936E-F188-05AB-6C53-9925BF6B3E52}"/>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12D270E2-CD1A-6074-0C7F-9A66638B6E98}"/>
              </a:ext>
            </a:extLst>
          </p:cNvPr>
          <p:cNvSpPr>
            <a:spLocks noGrp="1"/>
          </p:cNvSpPr>
          <p:nvPr>
            <p:ph type="sldNum" sz="quarter" idx="12"/>
          </p:nvPr>
        </p:nvSpPr>
        <p:spPr/>
        <p:txBody>
          <a:bodyPr/>
          <a:lstStyle/>
          <a:p>
            <a:fld id="{372769DB-CAE7-4C85-A9AF-7D4D8DE4CA22}" type="slidenum">
              <a:rPr lang="en-GB" smtClean="0"/>
              <a:t>45</a:t>
            </a:fld>
            <a:endParaRPr lang="en-GB" dirty="0"/>
          </a:p>
        </p:txBody>
      </p:sp>
      <p:sp>
        <p:nvSpPr>
          <p:cNvPr id="6" name="Title 5">
            <a:extLst>
              <a:ext uri="{FF2B5EF4-FFF2-40B4-BE49-F238E27FC236}">
                <a16:creationId xmlns:a16="http://schemas.microsoft.com/office/drawing/2014/main" id="{39BA4466-5ECD-56AB-2B33-F0D09F310726}"/>
              </a:ext>
            </a:extLst>
          </p:cNvPr>
          <p:cNvSpPr>
            <a:spLocks noGrp="1"/>
          </p:cNvSpPr>
          <p:nvPr>
            <p:ph type="title"/>
          </p:nvPr>
        </p:nvSpPr>
        <p:spPr/>
        <p:txBody>
          <a:bodyPr/>
          <a:lstStyle/>
          <a:p>
            <a:r>
              <a:rPr lang="en-GB" dirty="0"/>
              <a:t>What we ask: Question Design</a:t>
            </a:r>
          </a:p>
        </p:txBody>
      </p:sp>
    </p:spTree>
    <p:extLst>
      <p:ext uri="{BB962C8B-B14F-4D97-AF65-F5344CB8AC3E}">
        <p14:creationId xmlns:p14="http://schemas.microsoft.com/office/powerpoint/2010/main" val="4258916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727EE-BC8D-9AAE-11ED-F114F711978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5F0E8CB-7C99-45F2-764A-8FA9817CB8D2}"/>
              </a:ext>
            </a:extLst>
          </p:cNvPr>
          <p:cNvSpPr>
            <a:spLocks noGrp="1"/>
          </p:cNvSpPr>
          <p:nvPr>
            <p:ph type="sldNum" sz="quarter" idx="12"/>
          </p:nvPr>
        </p:nvSpPr>
        <p:spPr/>
        <p:txBody>
          <a:bodyPr/>
          <a:lstStyle/>
          <a:p>
            <a:fld id="{372769DB-CAE7-4C85-A9AF-7D4D8DE4CA22}" type="slidenum">
              <a:rPr lang="en-GB" smtClean="0"/>
              <a:t>46</a:t>
            </a:fld>
            <a:endParaRPr lang="en-GB" dirty="0"/>
          </a:p>
        </p:txBody>
      </p:sp>
      <p:sp>
        <p:nvSpPr>
          <p:cNvPr id="8" name="Title 7">
            <a:extLst>
              <a:ext uri="{FF2B5EF4-FFF2-40B4-BE49-F238E27FC236}">
                <a16:creationId xmlns:a16="http://schemas.microsoft.com/office/drawing/2014/main" id="{9712E225-D3AC-6D30-F500-8EAAA8EE294A}"/>
              </a:ext>
            </a:extLst>
          </p:cNvPr>
          <p:cNvSpPr>
            <a:spLocks noGrp="1"/>
          </p:cNvSpPr>
          <p:nvPr>
            <p:ph type="title"/>
          </p:nvPr>
        </p:nvSpPr>
        <p:spPr/>
        <p:txBody>
          <a:bodyPr/>
          <a:lstStyle/>
          <a:p>
            <a:r>
              <a:rPr lang="en-GB" dirty="0"/>
              <a:t>Example: Voter Turnout</a:t>
            </a:r>
          </a:p>
        </p:txBody>
      </p:sp>
      <p:sp>
        <p:nvSpPr>
          <p:cNvPr id="11" name="TextBox 10">
            <a:extLst>
              <a:ext uri="{FF2B5EF4-FFF2-40B4-BE49-F238E27FC236}">
                <a16:creationId xmlns:a16="http://schemas.microsoft.com/office/drawing/2014/main" id="{48722ED5-FE3F-3518-9BB3-67F58AAD0C53}"/>
              </a:ext>
            </a:extLst>
          </p:cNvPr>
          <p:cNvSpPr txBox="1"/>
          <p:nvPr/>
        </p:nvSpPr>
        <p:spPr>
          <a:xfrm>
            <a:off x="-106837" y="1693411"/>
            <a:ext cx="6202837" cy="1754326"/>
          </a:xfrm>
          <a:prstGeom prst="rect">
            <a:avLst/>
          </a:prstGeom>
          <a:noFill/>
        </p:spPr>
        <p:txBody>
          <a:bodyPr wrap="square" rtlCol="0">
            <a:spAutoFit/>
          </a:bodyPr>
          <a:lstStyle/>
          <a:p>
            <a:pPr algn="r"/>
            <a:r>
              <a:rPr lang="en-GB" sz="3600" b="1" dirty="0"/>
              <a:t>USA 2004 Election</a:t>
            </a:r>
          </a:p>
          <a:p>
            <a:pPr algn="r"/>
            <a:r>
              <a:rPr lang="en-GB" sz="3600" dirty="0"/>
              <a:t>Official turnout  =</a:t>
            </a:r>
          </a:p>
          <a:p>
            <a:pPr algn="r"/>
            <a:r>
              <a:rPr lang="en-GB" sz="3600" dirty="0"/>
              <a:t>Survey self-reported turnout =</a:t>
            </a:r>
          </a:p>
        </p:txBody>
      </p:sp>
      <p:sp>
        <p:nvSpPr>
          <p:cNvPr id="12" name="TextBox 11">
            <a:extLst>
              <a:ext uri="{FF2B5EF4-FFF2-40B4-BE49-F238E27FC236}">
                <a16:creationId xmlns:a16="http://schemas.microsoft.com/office/drawing/2014/main" id="{4F79B8E0-DBC6-9C5D-AC5C-6D6DB3035D94}"/>
              </a:ext>
            </a:extLst>
          </p:cNvPr>
          <p:cNvSpPr txBox="1"/>
          <p:nvPr/>
        </p:nvSpPr>
        <p:spPr>
          <a:xfrm>
            <a:off x="-219891" y="4071086"/>
            <a:ext cx="6202837" cy="1754326"/>
          </a:xfrm>
          <a:prstGeom prst="rect">
            <a:avLst/>
          </a:prstGeom>
          <a:noFill/>
        </p:spPr>
        <p:txBody>
          <a:bodyPr wrap="square" rtlCol="0">
            <a:spAutoFit/>
          </a:bodyPr>
          <a:lstStyle/>
          <a:p>
            <a:pPr algn="r"/>
            <a:r>
              <a:rPr lang="en-GB" sz="3600" b="1" dirty="0"/>
              <a:t>Albania 2005 Election</a:t>
            </a:r>
          </a:p>
          <a:p>
            <a:pPr algn="r"/>
            <a:r>
              <a:rPr lang="en-GB" sz="3600" dirty="0"/>
              <a:t>Official turnout  =</a:t>
            </a:r>
          </a:p>
          <a:p>
            <a:pPr algn="r"/>
            <a:r>
              <a:rPr lang="en-GB" sz="3600" dirty="0"/>
              <a:t>Survey self-reported turnout =</a:t>
            </a:r>
          </a:p>
        </p:txBody>
      </p:sp>
      <p:sp>
        <p:nvSpPr>
          <p:cNvPr id="13" name="TextBox 12">
            <a:extLst>
              <a:ext uri="{FF2B5EF4-FFF2-40B4-BE49-F238E27FC236}">
                <a16:creationId xmlns:a16="http://schemas.microsoft.com/office/drawing/2014/main" id="{030CBFC3-776C-755D-C1A9-1B4BF760A39D}"/>
              </a:ext>
            </a:extLst>
          </p:cNvPr>
          <p:cNvSpPr txBox="1"/>
          <p:nvPr/>
        </p:nvSpPr>
        <p:spPr>
          <a:xfrm>
            <a:off x="5766916" y="4625083"/>
            <a:ext cx="1293043" cy="646331"/>
          </a:xfrm>
          <a:prstGeom prst="rect">
            <a:avLst/>
          </a:prstGeom>
          <a:noFill/>
        </p:spPr>
        <p:txBody>
          <a:bodyPr wrap="square" rtlCol="0">
            <a:spAutoFit/>
          </a:bodyPr>
          <a:lstStyle/>
          <a:p>
            <a:pPr algn="r"/>
            <a:r>
              <a:rPr lang="en-GB" sz="3600" dirty="0">
                <a:solidFill>
                  <a:srgbClr val="E13C2B"/>
                </a:solidFill>
              </a:rPr>
              <a:t>49%</a:t>
            </a:r>
          </a:p>
        </p:txBody>
      </p:sp>
      <p:sp>
        <p:nvSpPr>
          <p:cNvPr id="14" name="TextBox 13">
            <a:extLst>
              <a:ext uri="{FF2B5EF4-FFF2-40B4-BE49-F238E27FC236}">
                <a16:creationId xmlns:a16="http://schemas.microsoft.com/office/drawing/2014/main" id="{8D8F6E92-B6CB-5287-1B84-E66189B95FE1}"/>
              </a:ext>
            </a:extLst>
          </p:cNvPr>
          <p:cNvSpPr txBox="1"/>
          <p:nvPr/>
        </p:nvSpPr>
        <p:spPr>
          <a:xfrm>
            <a:off x="5879969" y="2247408"/>
            <a:ext cx="1293043" cy="646331"/>
          </a:xfrm>
          <a:prstGeom prst="rect">
            <a:avLst/>
          </a:prstGeom>
          <a:noFill/>
        </p:spPr>
        <p:txBody>
          <a:bodyPr wrap="square" rtlCol="0">
            <a:spAutoFit/>
          </a:bodyPr>
          <a:lstStyle/>
          <a:p>
            <a:pPr algn="r"/>
            <a:r>
              <a:rPr lang="en-GB" sz="3600" dirty="0">
                <a:solidFill>
                  <a:srgbClr val="E13C2B"/>
                </a:solidFill>
              </a:rPr>
              <a:t>56%</a:t>
            </a:r>
          </a:p>
        </p:txBody>
      </p:sp>
      <p:sp>
        <p:nvSpPr>
          <p:cNvPr id="15" name="TextBox 14">
            <a:extLst>
              <a:ext uri="{FF2B5EF4-FFF2-40B4-BE49-F238E27FC236}">
                <a16:creationId xmlns:a16="http://schemas.microsoft.com/office/drawing/2014/main" id="{0FF74421-DD3F-574B-F7EF-CD77828105EF}"/>
              </a:ext>
            </a:extLst>
          </p:cNvPr>
          <p:cNvSpPr txBox="1"/>
          <p:nvPr/>
        </p:nvSpPr>
        <p:spPr>
          <a:xfrm>
            <a:off x="5879969" y="2755240"/>
            <a:ext cx="1293043" cy="646331"/>
          </a:xfrm>
          <a:prstGeom prst="rect">
            <a:avLst/>
          </a:prstGeom>
          <a:noFill/>
        </p:spPr>
        <p:txBody>
          <a:bodyPr wrap="square" rtlCol="0">
            <a:spAutoFit/>
          </a:bodyPr>
          <a:lstStyle/>
          <a:p>
            <a:pPr algn="r"/>
            <a:r>
              <a:rPr lang="en-GB" sz="3600" dirty="0">
                <a:solidFill>
                  <a:srgbClr val="E13C2B"/>
                </a:solidFill>
              </a:rPr>
              <a:t>76%</a:t>
            </a:r>
          </a:p>
        </p:txBody>
      </p:sp>
      <p:sp>
        <p:nvSpPr>
          <p:cNvPr id="16" name="TextBox 15">
            <a:extLst>
              <a:ext uri="{FF2B5EF4-FFF2-40B4-BE49-F238E27FC236}">
                <a16:creationId xmlns:a16="http://schemas.microsoft.com/office/drawing/2014/main" id="{285C36D2-AEDE-4FDE-AB27-1618973C5851}"/>
              </a:ext>
            </a:extLst>
          </p:cNvPr>
          <p:cNvSpPr txBox="1"/>
          <p:nvPr/>
        </p:nvSpPr>
        <p:spPr>
          <a:xfrm>
            <a:off x="5766915" y="5132915"/>
            <a:ext cx="1293043" cy="646331"/>
          </a:xfrm>
          <a:prstGeom prst="rect">
            <a:avLst/>
          </a:prstGeom>
          <a:noFill/>
        </p:spPr>
        <p:txBody>
          <a:bodyPr wrap="square" rtlCol="0">
            <a:spAutoFit/>
          </a:bodyPr>
          <a:lstStyle/>
          <a:p>
            <a:pPr algn="r"/>
            <a:r>
              <a:rPr lang="en-GB" sz="3600" dirty="0">
                <a:solidFill>
                  <a:srgbClr val="E13C2B"/>
                </a:solidFill>
              </a:rPr>
              <a:t>91%</a:t>
            </a:r>
          </a:p>
        </p:txBody>
      </p:sp>
      <p:sp>
        <p:nvSpPr>
          <p:cNvPr id="17" name="TextBox 16">
            <a:extLst>
              <a:ext uri="{FF2B5EF4-FFF2-40B4-BE49-F238E27FC236}">
                <a16:creationId xmlns:a16="http://schemas.microsoft.com/office/drawing/2014/main" id="{47EA4CA1-E1CE-06B0-3550-4D7912E9128F}"/>
              </a:ext>
            </a:extLst>
          </p:cNvPr>
          <p:cNvSpPr txBox="1"/>
          <p:nvPr/>
        </p:nvSpPr>
        <p:spPr>
          <a:xfrm>
            <a:off x="324255" y="6379410"/>
            <a:ext cx="10038945" cy="369332"/>
          </a:xfrm>
          <a:prstGeom prst="rect">
            <a:avLst/>
          </a:prstGeom>
          <a:noFill/>
        </p:spPr>
        <p:txBody>
          <a:bodyPr wrap="square" rtlCol="0">
            <a:spAutoFit/>
          </a:bodyPr>
          <a:lstStyle/>
          <a:p>
            <a:r>
              <a:rPr lang="en-GB" dirty="0">
                <a:latin typeface="Gill Sans MT" panose="020B0502020104020203" pitchFamily="34" charset="0"/>
              </a:rPr>
              <a:t>Source: </a:t>
            </a:r>
            <a:r>
              <a:rPr lang="en-GB" sz="1800" dirty="0" err="1">
                <a:effectLst/>
                <a:latin typeface="Gill Sans MT" panose="020B0502020104020203" pitchFamily="34" charset="0"/>
              </a:rPr>
              <a:t>Selb</a:t>
            </a:r>
            <a:r>
              <a:rPr lang="en-GB" dirty="0">
                <a:latin typeface="Gill Sans MT" panose="020B0502020104020203" pitchFamily="34" charset="0"/>
              </a:rPr>
              <a:t> &amp; </a:t>
            </a:r>
            <a:r>
              <a:rPr lang="en-GB" sz="1800" dirty="0" err="1">
                <a:effectLst/>
                <a:latin typeface="Gill Sans MT" panose="020B0502020104020203" pitchFamily="34" charset="0"/>
              </a:rPr>
              <a:t>Munzert</a:t>
            </a:r>
            <a:r>
              <a:rPr lang="en-GB" dirty="0">
                <a:latin typeface="Gill Sans MT" panose="020B0502020104020203" pitchFamily="34" charset="0"/>
              </a:rPr>
              <a:t> </a:t>
            </a:r>
            <a:r>
              <a:rPr lang="en-GB" sz="1800" dirty="0">
                <a:effectLst/>
                <a:latin typeface="Gill Sans MT" panose="020B0502020104020203" pitchFamily="34" charset="0"/>
              </a:rPr>
              <a:t>(2013: 186); Comparative Study of Electoral Systems Survey</a:t>
            </a:r>
            <a:endParaRPr lang="en-GB" dirty="0">
              <a:latin typeface="Gill Sans MT" panose="020B0502020104020203" pitchFamily="34" charset="0"/>
            </a:endParaRPr>
          </a:p>
        </p:txBody>
      </p:sp>
      <p:pic>
        <p:nvPicPr>
          <p:cNvPr id="19" name="Picture 18" descr="A hand putting a ballot into a box&#10;&#10;Description automatically generated">
            <a:extLst>
              <a:ext uri="{FF2B5EF4-FFF2-40B4-BE49-F238E27FC236}">
                <a16:creationId xmlns:a16="http://schemas.microsoft.com/office/drawing/2014/main" id="{5FDDE9E0-4985-FBA0-FEDF-48C7B3EAF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548" y="2445025"/>
            <a:ext cx="4058204" cy="3230323"/>
          </a:xfrm>
          <a:prstGeom prst="rect">
            <a:avLst/>
          </a:prstGeom>
        </p:spPr>
      </p:pic>
    </p:spTree>
    <p:extLst>
      <p:ext uri="{BB962C8B-B14F-4D97-AF65-F5344CB8AC3E}">
        <p14:creationId xmlns:p14="http://schemas.microsoft.com/office/powerpoint/2010/main" val="146853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20457-8783-4F02-B79D-C32AAE2DC2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E2CA0A-A556-528D-00BF-8BBB160A2DE3}"/>
              </a:ext>
            </a:extLst>
          </p:cNvPr>
          <p:cNvSpPr>
            <a:spLocks noGrp="1"/>
          </p:cNvSpPr>
          <p:nvPr>
            <p:ph type="sldNum" sz="quarter" idx="12"/>
          </p:nvPr>
        </p:nvSpPr>
        <p:spPr/>
        <p:txBody>
          <a:bodyPr/>
          <a:lstStyle/>
          <a:p>
            <a:fld id="{372769DB-CAE7-4C85-A9AF-7D4D8DE4CA22}" type="slidenum">
              <a:rPr lang="en-GB" smtClean="0"/>
              <a:t>47</a:t>
            </a:fld>
            <a:endParaRPr lang="en-GB" dirty="0"/>
          </a:p>
        </p:txBody>
      </p:sp>
      <p:pic>
        <p:nvPicPr>
          <p:cNvPr id="3" name="Picture 2" descr="A diagram of a sample tumour&#10;&#10;Description automatically generated">
            <a:extLst>
              <a:ext uri="{FF2B5EF4-FFF2-40B4-BE49-F238E27FC236}">
                <a16:creationId xmlns:a16="http://schemas.microsoft.com/office/drawing/2014/main" id="{5150120C-0F93-5CF1-A5E2-BFA11C72B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676" y="262222"/>
            <a:ext cx="6277972" cy="6185875"/>
          </a:xfrm>
          <a:prstGeom prst="rect">
            <a:avLst/>
          </a:prstGeom>
        </p:spPr>
      </p:pic>
      <p:sp>
        <p:nvSpPr>
          <p:cNvPr id="4" name="TextBox 3">
            <a:extLst>
              <a:ext uri="{FF2B5EF4-FFF2-40B4-BE49-F238E27FC236}">
                <a16:creationId xmlns:a16="http://schemas.microsoft.com/office/drawing/2014/main" id="{88A270C4-F557-6F54-6A67-850D3E808AA4}"/>
              </a:ext>
            </a:extLst>
          </p:cNvPr>
          <p:cNvSpPr txBox="1"/>
          <p:nvPr/>
        </p:nvSpPr>
        <p:spPr>
          <a:xfrm>
            <a:off x="188536" y="6263431"/>
            <a:ext cx="5228734" cy="369332"/>
          </a:xfrm>
          <a:prstGeom prst="rect">
            <a:avLst/>
          </a:prstGeom>
          <a:noFill/>
        </p:spPr>
        <p:txBody>
          <a:bodyPr wrap="square" rtlCol="0">
            <a:spAutoFit/>
          </a:bodyPr>
          <a:lstStyle/>
          <a:p>
            <a:r>
              <a:rPr lang="en-GB" dirty="0">
                <a:latin typeface="Gill Sans MT" panose="020B0502020104020203" pitchFamily="34" charset="0"/>
              </a:rPr>
              <a:t>Source: </a:t>
            </a:r>
            <a:r>
              <a:rPr lang="en-GB" sz="1800" dirty="0" err="1">
                <a:effectLst/>
                <a:latin typeface="Gill Sans MT" panose="020B0502020104020203" pitchFamily="34" charset="0"/>
              </a:rPr>
              <a:t>Selb</a:t>
            </a:r>
            <a:r>
              <a:rPr lang="en-GB" dirty="0">
                <a:latin typeface="Gill Sans MT" panose="020B0502020104020203" pitchFamily="34" charset="0"/>
              </a:rPr>
              <a:t> &amp; </a:t>
            </a:r>
            <a:r>
              <a:rPr lang="en-GB" sz="1800" dirty="0" err="1">
                <a:effectLst/>
                <a:latin typeface="Gill Sans MT" panose="020B0502020104020203" pitchFamily="34" charset="0"/>
              </a:rPr>
              <a:t>Munzert</a:t>
            </a:r>
            <a:r>
              <a:rPr lang="en-GB" dirty="0">
                <a:latin typeface="Gill Sans MT" panose="020B0502020104020203" pitchFamily="34" charset="0"/>
              </a:rPr>
              <a:t> </a:t>
            </a:r>
            <a:r>
              <a:rPr lang="en-GB" sz="1800" dirty="0">
                <a:effectLst/>
                <a:latin typeface="Gill Sans MT" panose="020B0502020104020203" pitchFamily="34" charset="0"/>
              </a:rPr>
              <a:t>(2013: 187) </a:t>
            </a:r>
            <a:endParaRPr lang="en-GB" dirty="0">
              <a:latin typeface="Gill Sans MT" panose="020B0502020104020203" pitchFamily="34" charset="0"/>
            </a:endParaRPr>
          </a:p>
        </p:txBody>
      </p:sp>
      <p:sp>
        <p:nvSpPr>
          <p:cNvPr id="5" name="TextBox 4">
            <a:extLst>
              <a:ext uri="{FF2B5EF4-FFF2-40B4-BE49-F238E27FC236}">
                <a16:creationId xmlns:a16="http://schemas.microsoft.com/office/drawing/2014/main" id="{80E6B39F-9097-111C-F783-6434C75F6367}"/>
              </a:ext>
            </a:extLst>
          </p:cNvPr>
          <p:cNvSpPr txBox="1"/>
          <p:nvPr/>
        </p:nvSpPr>
        <p:spPr>
          <a:xfrm>
            <a:off x="9028889" y="2571048"/>
            <a:ext cx="2999015" cy="1384995"/>
          </a:xfrm>
          <a:prstGeom prst="rect">
            <a:avLst/>
          </a:prstGeom>
          <a:noFill/>
        </p:spPr>
        <p:txBody>
          <a:bodyPr wrap="square" rtlCol="0">
            <a:spAutoFit/>
          </a:bodyPr>
          <a:lstStyle/>
          <a:p>
            <a:pPr algn="ctr"/>
            <a:r>
              <a:rPr lang="en-GB" sz="2800" dirty="0">
                <a:latin typeface="Gill Sans MT" panose="020B0502020104020203" pitchFamily="34" charset="0"/>
              </a:rPr>
              <a:t>Average overreporting:</a:t>
            </a:r>
          </a:p>
          <a:p>
            <a:pPr algn="ctr"/>
            <a:r>
              <a:rPr lang="en-GB" sz="2800" dirty="0">
                <a:latin typeface="Gill Sans MT" panose="020B0502020104020203" pitchFamily="34" charset="0"/>
              </a:rPr>
              <a:t>13%</a:t>
            </a:r>
          </a:p>
        </p:txBody>
      </p:sp>
    </p:spTree>
    <p:extLst>
      <p:ext uri="{BB962C8B-B14F-4D97-AF65-F5344CB8AC3E}">
        <p14:creationId xmlns:p14="http://schemas.microsoft.com/office/powerpoint/2010/main" val="3654856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83F45-5350-8546-169F-92F683D2B0D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0133088-FC75-CBDE-973E-6AED25AC351B}"/>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58A1159-3DC9-AFFB-6AB2-53A3479117C7}"/>
              </a:ext>
            </a:extLst>
          </p:cNvPr>
          <p:cNvSpPr>
            <a:spLocks noGrp="1"/>
          </p:cNvSpPr>
          <p:nvPr>
            <p:ph sz="half" idx="2"/>
          </p:nvPr>
        </p:nvSpPr>
        <p:spPr>
          <a:xfrm>
            <a:off x="583493" y="2012136"/>
            <a:ext cx="11284252" cy="4351338"/>
          </a:xfrm>
        </p:spPr>
        <p:txBody>
          <a:bodyPr>
            <a:normAutofit/>
          </a:bodyPr>
          <a:lstStyle/>
          <a:p>
            <a:pPr marL="0" indent="0">
              <a:buNone/>
            </a:pPr>
            <a:r>
              <a:rPr lang="en-GB" sz="3600" dirty="0"/>
              <a:t>Why do you think surveys often report higher voter turnout rates compared to official figures?</a:t>
            </a:r>
          </a:p>
          <a:p>
            <a:pPr marL="0" indent="0">
              <a:buNone/>
            </a:pPr>
            <a:endParaRPr lang="en-GB" sz="3600" dirty="0"/>
          </a:p>
          <a:p>
            <a:pPr marL="0" indent="0">
              <a:buNone/>
            </a:pPr>
            <a:endParaRPr lang="en-GB" sz="3600" dirty="0"/>
          </a:p>
          <a:p>
            <a:endParaRPr lang="en-GB" sz="3600" dirty="0"/>
          </a:p>
        </p:txBody>
      </p:sp>
      <p:sp>
        <p:nvSpPr>
          <p:cNvPr id="4" name="Footer Placeholder 3">
            <a:extLst>
              <a:ext uri="{FF2B5EF4-FFF2-40B4-BE49-F238E27FC236}">
                <a16:creationId xmlns:a16="http://schemas.microsoft.com/office/drawing/2014/main" id="{7042936E-F188-05AB-6C53-9925BF6B3E52}"/>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12D270E2-CD1A-6074-0C7F-9A66638B6E98}"/>
              </a:ext>
            </a:extLst>
          </p:cNvPr>
          <p:cNvSpPr>
            <a:spLocks noGrp="1"/>
          </p:cNvSpPr>
          <p:nvPr>
            <p:ph type="sldNum" sz="quarter" idx="12"/>
          </p:nvPr>
        </p:nvSpPr>
        <p:spPr/>
        <p:txBody>
          <a:bodyPr/>
          <a:lstStyle/>
          <a:p>
            <a:fld id="{372769DB-CAE7-4C85-A9AF-7D4D8DE4CA22}" type="slidenum">
              <a:rPr lang="en-GB" smtClean="0"/>
              <a:t>48</a:t>
            </a:fld>
            <a:endParaRPr lang="en-GB" dirty="0"/>
          </a:p>
        </p:txBody>
      </p:sp>
      <p:sp>
        <p:nvSpPr>
          <p:cNvPr id="6" name="Title 5">
            <a:extLst>
              <a:ext uri="{FF2B5EF4-FFF2-40B4-BE49-F238E27FC236}">
                <a16:creationId xmlns:a16="http://schemas.microsoft.com/office/drawing/2014/main" id="{39BA4466-5ECD-56AB-2B33-F0D09F310726}"/>
              </a:ext>
            </a:extLst>
          </p:cNvPr>
          <p:cNvSpPr>
            <a:spLocks noGrp="1"/>
          </p:cNvSpPr>
          <p:nvPr>
            <p:ph type="title"/>
          </p:nvPr>
        </p:nvSpPr>
        <p:spPr/>
        <p:txBody>
          <a:bodyPr/>
          <a:lstStyle/>
          <a:p>
            <a:r>
              <a:rPr lang="en-GB" dirty="0"/>
              <a:t>Discussion question</a:t>
            </a:r>
          </a:p>
        </p:txBody>
      </p:sp>
    </p:spTree>
    <p:extLst>
      <p:ext uri="{BB962C8B-B14F-4D97-AF65-F5344CB8AC3E}">
        <p14:creationId xmlns:p14="http://schemas.microsoft.com/office/powerpoint/2010/main" val="1824201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19B9F-2302-83EA-9A48-4A190E0E99F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7C7EF49-1AE1-6EEE-74DE-8575892AE68A}"/>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1E8CECF8-7470-A3D5-8F1D-C3A5B3D1E8B7}"/>
              </a:ext>
            </a:extLst>
          </p:cNvPr>
          <p:cNvSpPr>
            <a:spLocks noGrp="1"/>
          </p:cNvSpPr>
          <p:nvPr>
            <p:ph sz="half" idx="2"/>
          </p:nvPr>
        </p:nvSpPr>
        <p:spPr>
          <a:xfrm>
            <a:off x="376705" y="1383603"/>
            <a:ext cx="10605522" cy="4351338"/>
          </a:xfrm>
        </p:spPr>
        <p:txBody>
          <a:bodyPr>
            <a:normAutofit/>
          </a:bodyPr>
          <a:lstStyle/>
          <a:p>
            <a:pPr marL="0" indent="0">
              <a:buNone/>
            </a:pPr>
            <a:r>
              <a:rPr lang="en-GB" sz="3600" b="1" dirty="0"/>
              <a:t>Double-barrelled questions</a:t>
            </a:r>
          </a:p>
          <a:p>
            <a:r>
              <a:rPr lang="en-GB" sz="3600" dirty="0"/>
              <a:t> Asking about multiple issues within a single question</a:t>
            </a:r>
          </a:p>
          <a:p>
            <a:r>
              <a:rPr lang="en-GB" sz="3600" dirty="0"/>
              <a:t>Which part are respondents answering about?</a:t>
            </a:r>
          </a:p>
          <a:p>
            <a:r>
              <a:rPr lang="en-GB" sz="3600" dirty="0"/>
              <a:t>Separate these questions: ask one thing a time</a:t>
            </a:r>
          </a:p>
          <a:p>
            <a:endParaRPr lang="en-GB" sz="3600" dirty="0"/>
          </a:p>
          <a:p>
            <a:endParaRPr lang="en-GB" sz="3600" dirty="0"/>
          </a:p>
        </p:txBody>
      </p:sp>
      <p:sp>
        <p:nvSpPr>
          <p:cNvPr id="5" name="Slide Number Placeholder 4">
            <a:extLst>
              <a:ext uri="{FF2B5EF4-FFF2-40B4-BE49-F238E27FC236}">
                <a16:creationId xmlns:a16="http://schemas.microsoft.com/office/drawing/2014/main" id="{B333A6A1-40F9-DDA9-99AB-F466F64D74F0}"/>
              </a:ext>
            </a:extLst>
          </p:cNvPr>
          <p:cNvSpPr>
            <a:spLocks noGrp="1"/>
          </p:cNvSpPr>
          <p:nvPr>
            <p:ph type="sldNum" sz="quarter" idx="12"/>
          </p:nvPr>
        </p:nvSpPr>
        <p:spPr/>
        <p:txBody>
          <a:bodyPr/>
          <a:lstStyle/>
          <a:p>
            <a:fld id="{372769DB-CAE7-4C85-A9AF-7D4D8DE4CA22}" type="slidenum">
              <a:rPr lang="en-GB" smtClean="0"/>
              <a:t>49</a:t>
            </a:fld>
            <a:endParaRPr lang="en-GB" dirty="0"/>
          </a:p>
        </p:txBody>
      </p:sp>
      <p:sp>
        <p:nvSpPr>
          <p:cNvPr id="6" name="Title 5">
            <a:extLst>
              <a:ext uri="{FF2B5EF4-FFF2-40B4-BE49-F238E27FC236}">
                <a16:creationId xmlns:a16="http://schemas.microsoft.com/office/drawing/2014/main" id="{0A4A7A2E-29FA-4CF1-097D-A234386344BC}"/>
              </a:ext>
            </a:extLst>
          </p:cNvPr>
          <p:cNvSpPr>
            <a:spLocks noGrp="1"/>
          </p:cNvSpPr>
          <p:nvPr>
            <p:ph type="title"/>
          </p:nvPr>
        </p:nvSpPr>
        <p:spPr/>
        <p:txBody>
          <a:bodyPr/>
          <a:lstStyle/>
          <a:p>
            <a:r>
              <a:rPr lang="en-GB" dirty="0"/>
              <a:t>What we ask: Question Design</a:t>
            </a:r>
          </a:p>
        </p:txBody>
      </p:sp>
      <p:sp>
        <p:nvSpPr>
          <p:cNvPr id="2" name="TextBox 1">
            <a:extLst>
              <a:ext uri="{FF2B5EF4-FFF2-40B4-BE49-F238E27FC236}">
                <a16:creationId xmlns:a16="http://schemas.microsoft.com/office/drawing/2014/main" id="{FF55033F-8DB2-073D-40E9-0C75C3D8E812}"/>
              </a:ext>
            </a:extLst>
          </p:cNvPr>
          <p:cNvSpPr txBox="1"/>
          <p:nvPr/>
        </p:nvSpPr>
        <p:spPr>
          <a:xfrm>
            <a:off x="540571" y="4417470"/>
            <a:ext cx="11110858" cy="2246769"/>
          </a:xfrm>
          <a:prstGeom prst="rect">
            <a:avLst/>
          </a:prstGeom>
          <a:noFill/>
        </p:spPr>
        <p:txBody>
          <a:bodyPr wrap="square" rtlCol="0">
            <a:spAutoFit/>
          </a:bodyPr>
          <a:lstStyle/>
          <a:p>
            <a:r>
              <a:rPr lang="en-US" sz="3200" dirty="0">
                <a:solidFill>
                  <a:srgbClr val="0065B0"/>
                </a:solidFill>
                <a:latin typeface="Gill Sans MT" panose="020B0502020104020203" pitchFamily="34" charset="0"/>
              </a:rPr>
              <a:t>‘Do you love studying Politics and History?’</a:t>
            </a:r>
          </a:p>
          <a:p>
            <a:endParaRPr lang="en-US" sz="1200" dirty="0">
              <a:solidFill>
                <a:srgbClr val="0065B0"/>
              </a:solidFill>
              <a:latin typeface="Gill Sans MT" panose="020B0502020104020203" pitchFamily="34" charset="0"/>
            </a:endParaRPr>
          </a:p>
          <a:p>
            <a:r>
              <a:rPr lang="en-US" sz="3200" dirty="0">
                <a:solidFill>
                  <a:srgbClr val="0065B0"/>
                </a:solidFill>
                <a:latin typeface="Gill Sans MT" panose="020B0502020104020203" pitchFamily="34" charset="0"/>
              </a:rPr>
              <a:t>‘Would you support a leader in </a:t>
            </a:r>
            <a:r>
              <a:rPr lang="en-US" sz="3200" dirty="0" err="1">
                <a:solidFill>
                  <a:srgbClr val="0065B0"/>
                </a:solidFill>
                <a:latin typeface="Gill Sans MT" panose="020B0502020104020203" pitchFamily="34" charset="0"/>
              </a:rPr>
              <a:t>favour</a:t>
            </a:r>
            <a:r>
              <a:rPr lang="en-US" sz="3200" dirty="0">
                <a:solidFill>
                  <a:srgbClr val="0065B0"/>
                </a:solidFill>
                <a:latin typeface="Gill Sans MT" panose="020B0502020104020203" pitchFamily="34" charset="0"/>
              </a:rPr>
              <a:t> of raising healthcare and military spending?’</a:t>
            </a:r>
          </a:p>
          <a:p>
            <a:endParaRPr lang="en-GB" sz="3200" dirty="0">
              <a:solidFill>
                <a:srgbClr val="01A08A"/>
              </a:solidFill>
              <a:latin typeface="Gill Sans MT" panose="020B0502020104020203" pitchFamily="34" charset="0"/>
            </a:endParaRPr>
          </a:p>
        </p:txBody>
      </p:sp>
    </p:spTree>
    <p:extLst>
      <p:ext uri="{BB962C8B-B14F-4D97-AF65-F5344CB8AC3E}">
        <p14:creationId xmlns:p14="http://schemas.microsoft.com/office/powerpoint/2010/main" val="412696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4EE8-F22D-1862-EE0D-7BAFB463FC9F}"/>
              </a:ext>
            </a:extLst>
          </p:cNvPr>
          <p:cNvSpPr>
            <a:spLocks noGrp="1"/>
          </p:cNvSpPr>
          <p:nvPr>
            <p:ph type="title"/>
          </p:nvPr>
        </p:nvSpPr>
        <p:spPr/>
        <p:txBody>
          <a:bodyPr/>
          <a:lstStyle/>
          <a:p>
            <a:r>
              <a:rPr lang="en-GB" dirty="0"/>
              <a:t>Recap</a:t>
            </a:r>
          </a:p>
        </p:txBody>
      </p:sp>
      <p:sp>
        <p:nvSpPr>
          <p:cNvPr id="3" name="Content Placeholder 2">
            <a:extLst>
              <a:ext uri="{FF2B5EF4-FFF2-40B4-BE49-F238E27FC236}">
                <a16:creationId xmlns:a16="http://schemas.microsoft.com/office/drawing/2014/main" id="{CA28B784-CD11-00F7-CB8C-271D8FE746C2}"/>
              </a:ext>
            </a:extLst>
          </p:cNvPr>
          <p:cNvSpPr>
            <a:spLocks noGrp="1"/>
          </p:cNvSpPr>
          <p:nvPr>
            <p:ph idx="1"/>
          </p:nvPr>
        </p:nvSpPr>
        <p:spPr>
          <a:xfrm>
            <a:off x="252918" y="1882664"/>
            <a:ext cx="6995474" cy="4351338"/>
          </a:xfrm>
        </p:spPr>
        <p:txBody>
          <a:bodyPr/>
          <a:lstStyle/>
          <a:p>
            <a:pPr marL="0" indent="0">
              <a:buNone/>
            </a:pPr>
            <a:r>
              <a:rPr lang="en-GB" dirty="0"/>
              <a:t>Reference management software</a:t>
            </a:r>
          </a:p>
          <a:p>
            <a:pPr marL="0" indent="0">
              <a:buNone/>
            </a:pPr>
            <a:endParaRPr lang="en-GB" sz="3200" dirty="0"/>
          </a:p>
          <a:p>
            <a:r>
              <a:rPr lang="en-GB" sz="3200" dirty="0"/>
              <a:t>Zotero, Endnote, Mendeley (and more)</a:t>
            </a:r>
          </a:p>
          <a:p>
            <a:pPr marL="0" indent="0">
              <a:buNone/>
            </a:pPr>
            <a:r>
              <a:rPr lang="en-GB" sz="3200" dirty="0"/>
              <a:t>	- Organising the sources you find</a:t>
            </a:r>
          </a:p>
          <a:p>
            <a:pPr marL="0" indent="0">
              <a:buNone/>
            </a:pPr>
            <a:r>
              <a:rPr lang="en-GB" sz="3200" dirty="0"/>
              <a:t>	- Reading and note taking</a:t>
            </a:r>
          </a:p>
          <a:p>
            <a:pPr marL="0" indent="0">
              <a:buNone/>
            </a:pPr>
            <a:r>
              <a:rPr lang="en-GB" sz="3200" dirty="0"/>
              <a:t>	- Creating bibliographies</a:t>
            </a:r>
          </a:p>
        </p:txBody>
      </p:sp>
      <p:sp>
        <p:nvSpPr>
          <p:cNvPr id="4" name="Footer Placeholder 3">
            <a:extLst>
              <a:ext uri="{FF2B5EF4-FFF2-40B4-BE49-F238E27FC236}">
                <a16:creationId xmlns:a16="http://schemas.microsoft.com/office/drawing/2014/main" id="{A89F0AE9-9EF1-7654-7F7E-F938ED3C8499}"/>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7F8270F6-BB39-3027-6258-1C6A35458F49}"/>
              </a:ext>
            </a:extLst>
          </p:cNvPr>
          <p:cNvSpPr>
            <a:spLocks noGrp="1"/>
          </p:cNvSpPr>
          <p:nvPr>
            <p:ph type="sldNum" sz="quarter" idx="12"/>
          </p:nvPr>
        </p:nvSpPr>
        <p:spPr/>
        <p:txBody>
          <a:bodyPr/>
          <a:lstStyle/>
          <a:p>
            <a:fld id="{372769DB-CAE7-4C85-A9AF-7D4D8DE4CA22}" type="slidenum">
              <a:rPr lang="en-GB" smtClean="0"/>
              <a:t>5</a:t>
            </a:fld>
            <a:endParaRPr lang="en-GB" dirty="0"/>
          </a:p>
        </p:txBody>
      </p:sp>
      <p:pic>
        <p:nvPicPr>
          <p:cNvPr id="9" name="Picture 8" descr="A group of logos for different reference management software on a white background.&#10;&#10;">
            <a:extLst>
              <a:ext uri="{FF2B5EF4-FFF2-40B4-BE49-F238E27FC236}">
                <a16:creationId xmlns:a16="http://schemas.microsoft.com/office/drawing/2014/main" id="{7F835285-1D95-5D21-61BF-BC21B87D7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811" y="1720571"/>
            <a:ext cx="4536271" cy="4351339"/>
          </a:xfrm>
          <a:prstGeom prst="rect">
            <a:avLst/>
          </a:prstGeom>
        </p:spPr>
      </p:pic>
    </p:spTree>
    <p:extLst>
      <p:ext uri="{BB962C8B-B14F-4D97-AF65-F5344CB8AC3E}">
        <p14:creationId xmlns:p14="http://schemas.microsoft.com/office/powerpoint/2010/main" val="255810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4D2A-23BE-8C4F-83D3-FAF51BAAF0B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86E4E3A-667D-6C52-1CEC-AACDA034472F}"/>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97C4E50-3B41-E168-4056-28809D0BE493}"/>
              </a:ext>
            </a:extLst>
          </p:cNvPr>
          <p:cNvSpPr>
            <a:spLocks noGrp="1"/>
          </p:cNvSpPr>
          <p:nvPr>
            <p:ph sz="half" idx="2"/>
          </p:nvPr>
        </p:nvSpPr>
        <p:spPr>
          <a:xfrm>
            <a:off x="452119" y="1744345"/>
            <a:ext cx="11199310" cy="4351338"/>
          </a:xfrm>
        </p:spPr>
        <p:txBody>
          <a:bodyPr>
            <a:normAutofit/>
          </a:bodyPr>
          <a:lstStyle/>
          <a:p>
            <a:pPr marL="0" indent="0">
              <a:buNone/>
            </a:pPr>
            <a:r>
              <a:rPr lang="en-GB" sz="3600" b="1" dirty="0"/>
              <a:t>Leading questions</a:t>
            </a:r>
          </a:p>
          <a:p>
            <a:r>
              <a:rPr lang="en-GB" sz="3600" dirty="0"/>
              <a:t> Wording/framing can influence the responses we get</a:t>
            </a:r>
          </a:p>
          <a:p>
            <a:r>
              <a:rPr lang="en-GB" sz="3600" dirty="0"/>
              <a:t> Tries to push people to answer a certain way </a:t>
            </a:r>
          </a:p>
          <a:p>
            <a:r>
              <a:rPr lang="en-GB" sz="3600" dirty="0"/>
              <a:t> Question wording should be as neutral as possible</a:t>
            </a:r>
          </a:p>
          <a:p>
            <a:endParaRPr lang="en-GB" sz="3600" dirty="0"/>
          </a:p>
        </p:txBody>
      </p:sp>
      <p:sp>
        <p:nvSpPr>
          <p:cNvPr id="5" name="Slide Number Placeholder 4">
            <a:extLst>
              <a:ext uri="{FF2B5EF4-FFF2-40B4-BE49-F238E27FC236}">
                <a16:creationId xmlns:a16="http://schemas.microsoft.com/office/drawing/2014/main" id="{BCFD096D-87A4-7931-4C3B-759DF57E3926}"/>
              </a:ext>
            </a:extLst>
          </p:cNvPr>
          <p:cNvSpPr>
            <a:spLocks noGrp="1"/>
          </p:cNvSpPr>
          <p:nvPr>
            <p:ph type="sldNum" sz="quarter" idx="12"/>
          </p:nvPr>
        </p:nvSpPr>
        <p:spPr/>
        <p:txBody>
          <a:bodyPr/>
          <a:lstStyle/>
          <a:p>
            <a:fld id="{372769DB-CAE7-4C85-A9AF-7D4D8DE4CA22}" type="slidenum">
              <a:rPr lang="en-GB" smtClean="0"/>
              <a:t>50</a:t>
            </a:fld>
            <a:endParaRPr lang="en-GB" dirty="0"/>
          </a:p>
        </p:txBody>
      </p:sp>
      <p:sp>
        <p:nvSpPr>
          <p:cNvPr id="6" name="Title 5">
            <a:extLst>
              <a:ext uri="{FF2B5EF4-FFF2-40B4-BE49-F238E27FC236}">
                <a16:creationId xmlns:a16="http://schemas.microsoft.com/office/drawing/2014/main" id="{83948622-2E13-A07D-1B2A-EAE226D95BD9}"/>
              </a:ext>
            </a:extLst>
          </p:cNvPr>
          <p:cNvSpPr>
            <a:spLocks noGrp="1"/>
          </p:cNvSpPr>
          <p:nvPr>
            <p:ph type="title"/>
          </p:nvPr>
        </p:nvSpPr>
        <p:spPr/>
        <p:txBody>
          <a:bodyPr/>
          <a:lstStyle/>
          <a:p>
            <a:r>
              <a:rPr lang="en-GB" dirty="0"/>
              <a:t>What we ask: Question Design</a:t>
            </a:r>
          </a:p>
        </p:txBody>
      </p:sp>
      <p:sp>
        <p:nvSpPr>
          <p:cNvPr id="10" name="TextBox 9">
            <a:extLst>
              <a:ext uri="{FF2B5EF4-FFF2-40B4-BE49-F238E27FC236}">
                <a16:creationId xmlns:a16="http://schemas.microsoft.com/office/drawing/2014/main" id="{89F73B2F-A88E-EA85-CB54-8821F2725BF4}"/>
              </a:ext>
            </a:extLst>
          </p:cNvPr>
          <p:cNvSpPr txBox="1"/>
          <p:nvPr/>
        </p:nvSpPr>
        <p:spPr>
          <a:xfrm>
            <a:off x="452119" y="4791710"/>
            <a:ext cx="11110858" cy="1754326"/>
          </a:xfrm>
          <a:prstGeom prst="rect">
            <a:avLst/>
          </a:prstGeom>
          <a:noFill/>
        </p:spPr>
        <p:txBody>
          <a:bodyPr wrap="square" rtlCol="0">
            <a:spAutoFit/>
          </a:bodyPr>
          <a:lstStyle/>
          <a:p>
            <a:r>
              <a:rPr lang="en-US" sz="3200" dirty="0">
                <a:solidFill>
                  <a:srgbClr val="0070C0"/>
                </a:solidFill>
                <a:latin typeface="Gill Sans MT" panose="020B0502020104020203" pitchFamily="34" charset="0"/>
              </a:rPr>
              <a:t>‘How much do you hate Donald Trump?’</a:t>
            </a:r>
          </a:p>
          <a:p>
            <a:endParaRPr lang="en-US" sz="1200" dirty="0">
              <a:solidFill>
                <a:srgbClr val="0070C0"/>
              </a:solidFill>
              <a:latin typeface="Gill Sans MT" panose="020B0502020104020203" pitchFamily="34" charset="0"/>
            </a:endParaRPr>
          </a:p>
          <a:p>
            <a:r>
              <a:rPr lang="en-US" sz="3200" dirty="0">
                <a:solidFill>
                  <a:srgbClr val="0070C0"/>
                </a:solidFill>
                <a:latin typeface="Gill Sans MT" panose="020B0502020104020203" pitchFamily="34" charset="0"/>
              </a:rPr>
              <a:t>‘Do you agree that Scotland should be an independent country?’</a:t>
            </a:r>
          </a:p>
          <a:p>
            <a:endParaRPr lang="en-GB" sz="3200" dirty="0">
              <a:solidFill>
                <a:srgbClr val="0070C0"/>
              </a:solidFill>
              <a:latin typeface="Gill Sans MT" panose="020B0502020104020203" pitchFamily="34" charset="0"/>
            </a:endParaRPr>
          </a:p>
        </p:txBody>
      </p:sp>
    </p:spTree>
    <p:extLst>
      <p:ext uri="{BB962C8B-B14F-4D97-AF65-F5344CB8AC3E}">
        <p14:creationId xmlns:p14="http://schemas.microsoft.com/office/powerpoint/2010/main" val="1290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4F960-26F7-ECDA-3CE3-C7090D6D4A4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A8637D1-A68E-042B-74CD-D22E0505A9E3}"/>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FA823B1-491A-377C-0C31-8E95261ED293}"/>
              </a:ext>
            </a:extLst>
          </p:cNvPr>
          <p:cNvSpPr>
            <a:spLocks noGrp="1"/>
          </p:cNvSpPr>
          <p:nvPr>
            <p:ph sz="half" idx="2"/>
          </p:nvPr>
        </p:nvSpPr>
        <p:spPr>
          <a:xfrm>
            <a:off x="452119" y="1744345"/>
            <a:ext cx="10972744" cy="4351338"/>
          </a:xfrm>
        </p:spPr>
        <p:txBody>
          <a:bodyPr>
            <a:normAutofit/>
          </a:bodyPr>
          <a:lstStyle/>
          <a:p>
            <a:pPr marL="0" indent="0">
              <a:buNone/>
            </a:pPr>
            <a:r>
              <a:rPr lang="en-GB" sz="3600" b="1" dirty="0"/>
              <a:t>Response options</a:t>
            </a:r>
          </a:p>
          <a:p>
            <a:r>
              <a:rPr lang="en-GB" sz="3600" dirty="0"/>
              <a:t>Should cover the full range of values</a:t>
            </a:r>
          </a:p>
          <a:p>
            <a:r>
              <a:rPr lang="en-GB" sz="3600" dirty="0"/>
              <a:t>Should be mutually exclusive (if we can select just one)</a:t>
            </a:r>
          </a:p>
          <a:p>
            <a:r>
              <a:rPr lang="en-GB" sz="3600" dirty="0"/>
              <a:t>Midpoints, forced choice</a:t>
            </a:r>
          </a:p>
          <a:p>
            <a:r>
              <a:rPr lang="en-GB" sz="3600" dirty="0"/>
              <a:t>Don’t know/unsure, prefer not to answer</a:t>
            </a:r>
          </a:p>
          <a:p>
            <a:r>
              <a:rPr lang="en-GB" sz="3600" dirty="0"/>
              <a:t>‘Other’ category (open-ended follow up questions)</a:t>
            </a:r>
          </a:p>
          <a:p>
            <a:endParaRPr lang="en-GB" sz="3600" dirty="0"/>
          </a:p>
        </p:txBody>
      </p:sp>
      <p:sp>
        <p:nvSpPr>
          <p:cNvPr id="4" name="Footer Placeholder 3">
            <a:extLst>
              <a:ext uri="{FF2B5EF4-FFF2-40B4-BE49-F238E27FC236}">
                <a16:creationId xmlns:a16="http://schemas.microsoft.com/office/drawing/2014/main" id="{D0E209BE-0473-F12D-08B0-1113D23A3D08}"/>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0029FEBC-F4FD-F825-BD0F-38C2E193903D}"/>
              </a:ext>
            </a:extLst>
          </p:cNvPr>
          <p:cNvSpPr>
            <a:spLocks noGrp="1"/>
          </p:cNvSpPr>
          <p:nvPr>
            <p:ph type="sldNum" sz="quarter" idx="12"/>
          </p:nvPr>
        </p:nvSpPr>
        <p:spPr/>
        <p:txBody>
          <a:bodyPr/>
          <a:lstStyle/>
          <a:p>
            <a:fld id="{372769DB-CAE7-4C85-A9AF-7D4D8DE4CA22}" type="slidenum">
              <a:rPr lang="en-GB" smtClean="0"/>
              <a:t>51</a:t>
            </a:fld>
            <a:endParaRPr lang="en-GB" dirty="0"/>
          </a:p>
        </p:txBody>
      </p:sp>
      <p:sp>
        <p:nvSpPr>
          <p:cNvPr id="6" name="Title 5">
            <a:extLst>
              <a:ext uri="{FF2B5EF4-FFF2-40B4-BE49-F238E27FC236}">
                <a16:creationId xmlns:a16="http://schemas.microsoft.com/office/drawing/2014/main" id="{F55DEEA1-079B-B56E-B2E1-D4CD00011000}"/>
              </a:ext>
            </a:extLst>
          </p:cNvPr>
          <p:cNvSpPr>
            <a:spLocks noGrp="1"/>
          </p:cNvSpPr>
          <p:nvPr>
            <p:ph type="title"/>
          </p:nvPr>
        </p:nvSpPr>
        <p:spPr/>
        <p:txBody>
          <a:bodyPr/>
          <a:lstStyle/>
          <a:p>
            <a:r>
              <a:rPr lang="en-GB" dirty="0"/>
              <a:t>What we ask: Question Design</a:t>
            </a:r>
          </a:p>
        </p:txBody>
      </p:sp>
    </p:spTree>
    <p:extLst>
      <p:ext uri="{BB962C8B-B14F-4D97-AF65-F5344CB8AC3E}">
        <p14:creationId xmlns:p14="http://schemas.microsoft.com/office/powerpoint/2010/main" val="1179972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0C6F7-3622-7FFC-58E2-DC7B792EBC6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1840914-0972-DC6B-56CF-DD2532C34E97}"/>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21D11274-9A2C-1509-4013-8C9DB1D72423}"/>
              </a:ext>
            </a:extLst>
          </p:cNvPr>
          <p:cNvSpPr>
            <a:spLocks noGrp="1"/>
          </p:cNvSpPr>
          <p:nvPr>
            <p:ph sz="half" idx="2"/>
          </p:nvPr>
        </p:nvSpPr>
        <p:spPr>
          <a:xfrm>
            <a:off x="452119" y="1744345"/>
            <a:ext cx="10530955" cy="4351338"/>
          </a:xfrm>
        </p:spPr>
        <p:txBody>
          <a:bodyPr>
            <a:normAutofit/>
          </a:bodyPr>
          <a:lstStyle/>
          <a:p>
            <a:pPr marL="0" indent="0">
              <a:buNone/>
            </a:pPr>
            <a:r>
              <a:rPr lang="en-GB" sz="3600" b="1" dirty="0"/>
              <a:t>Attention</a:t>
            </a:r>
          </a:p>
          <a:p>
            <a:r>
              <a:rPr lang="en-GB" sz="3600" dirty="0"/>
              <a:t> Survey fatigue, or don’t know how to answer</a:t>
            </a:r>
          </a:p>
          <a:p>
            <a:r>
              <a:rPr lang="en-GB" sz="3600" dirty="0"/>
              <a:t>Common to select same option for lots of questions</a:t>
            </a:r>
          </a:p>
          <a:p>
            <a:pPr marL="0" indent="0">
              <a:buNone/>
            </a:pPr>
            <a:endParaRPr lang="en-GB" sz="3600" dirty="0"/>
          </a:p>
          <a:p>
            <a:pPr marL="0" indent="0">
              <a:buNone/>
            </a:pPr>
            <a:r>
              <a:rPr lang="en-GB" sz="3600" b="1" dirty="0"/>
              <a:t>Can include attention checks</a:t>
            </a:r>
          </a:p>
          <a:p>
            <a:r>
              <a:rPr lang="en-GB" sz="3600" dirty="0"/>
              <a:t>Ask about previous questions</a:t>
            </a:r>
          </a:p>
          <a:p>
            <a:r>
              <a:rPr lang="en-GB" sz="3600" dirty="0"/>
              <a:t>Change response order for similar question</a:t>
            </a:r>
          </a:p>
          <a:p>
            <a:endParaRPr lang="en-GB" sz="3600" dirty="0"/>
          </a:p>
        </p:txBody>
      </p:sp>
      <p:sp>
        <p:nvSpPr>
          <p:cNvPr id="4" name="Footer Placeholder 3">
            <a:extLst>
              <a:ext uri="{FF2B5EF4-FFF2-40B4-BE49-F238E27FC236}">
                <a16:creationId xmlns:a16="http://schemas.microsoft.com/office/drawing/2014/main" id="{FF20A017-32BC-85D5-EE49-1BC9F471615E}"/>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9E661E0D-4D12-4B81-B576-D449E1BF87C7}"/>
              </a:ext>
            </a:extLst>
          </p:cNvPr>
          <p:cNvSpPr>
            <a:spLocks noGrp="1"/>
          </p:cNvSpPr>
          <p:nvPr>
            <p:ph type="sldNum" sz="quarter" idx="12"/>
          </p:nvPr>
        </p:nvSpPr>
        <p:spPr/>
        <p:txBody>
          <a:bodyPr/>
          <a:lstStyle/>
          <a:p>
            <a:fld id="{372769DB-CAE7-4C85-A9AF-7D4D8DE4CA22}" type="slidenum">
              <a:rPr lang="en-GB" smtClean="0"/>
              <a:t>52</a:t>
            </a:fld>
            <a:endParaRPr lang="en-GB" dirty="0"/>
          </a:p>
        </p:txBody>
      </p:sp>
      <p:sp>
        <p:nvSpPr>
          <p:cNvPr id="6" name="Title 5">
            <a:extLst>
              <a:ext uri="{FF2B5EF4-FFF2-40B4-BE49-F238E27FC236}">
                <a16:creationId xmlns:a16="http://schemas.microsoft.com/office/drawing/2014/main" id="{5F98445C-7BC9-3B39-45F0-591A48C663D5}"/>
              </a:ext>
            </a:extLst>
          </p:cNvPr>
          <p:cNvSpPr>
            <a:spLocks noGrp="1"/>
          </p:cNvSpPr>
          <p:nvPr>
            <p:ph type="title"/>
          </p:nvPr>
        </p:nvSpPr>
        <p:spPr/>
        <p:txBody>
          <a:bodyPr/>
          <a:lstStyle/>
          <a:p>
            <a:r>
              <a:rPr lang="en-GB" dirty="0"/>
              <a:t>What we ask: Question Design</a:t>
            </a:r>
          </a:p>
        </p:txBody>
      </p:sp>
    </p:spTree>
    <p:extLst>
      <p:ext uri="{BB962C8B-B14F-4D97-AF65-F5344CB8AC3E}">
        <p14:creationId xmlns:p14="http://schemas.microsoft.com/office/powerpoint/2010/main" val="2722835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DBCCA-1152-B8B8-CBBA-E6692202C39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E2837C-9454-9A30-CF1B-7A92DDC1C56E}"/>
              </a:ext>
            </a:extLst>
          </p:cNvPr>
          <p:cNvSpPr>
            <a:spLocks noGrp="1"/>
          </p:cNvSpPr>
          <p:nvPr>
            <p:ph type="sldNum" sz="quarter" idx="12"/>
          </p:nvPr>
        </p:nvSpPr>
        <p:spPr/>
        <p:txBody>
          <a:bodyPr/>
          <a:lstStyle/>
          <a:p>
            <a:fld id="{372769DB-CAE7-4C85-A9AF-7D4D8DE4CA22}" type="slidenum">
              <a:rPr lang="en-GB" smtClean="0"/>
              <a:t>53</a:t>
            </a:fld>
            <a:endParaRPr lang="en-GB" dirty="0"/>
          </a:p>
        </p:txBody>
      </p:sp>
      <p:pic>
        <p:nvPicPr>
          <p:cNvPr id="4" name="Picture 3" descr="Four survey questions about attitudes towards politicians, where &quot;Strongly Agree&quot; has been selected for every question.">
            <a:extLst>
              <a:ext uri="{FF2B5EF4-FFF2-40B4-BE49-F238E27FC236}">
                <a16:creationId xmlns:a16="http://schemas.microsoft.com/office/drawing/2014/main" id="{86813FB5-E188-391F-1FAB-3048F85C0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43" y="366888"/>
            <a:ext cx="10984358" cy="6354586"/>
          </a:xfrm>
          <a:prstGeom prst="rect">
            <a:avLst/>
          </a:prstGeom>
        </p:spPr>
      </p:pic>
    </p:spTree>
    <p:extLst>
      <p:ext uri="{BB962C8B-B14F-4D97-AF65-F5344CB8AC3E}">
        <p14:creationId xmlns:p14="http://schemas.microsoft.com/office/powerpoint/2010/main" val="72601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23855-37B5-3A70-A5E5-160205D39A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813002-1710-D65F-EF04-43B7E20667ED}"/>
              </a:ext>
            </a:extLst>
          </p:cNvPr>
          <p:cNvSpPr>
            <a:spLocks noGrp="1"/>
          </p:cNvSpPr>
          <p:nvPr>
            <p:ph type="sldNum" sz="quarter" idx="12"/>
          </p:nvPr>
        </p:nvSpPr>
        <p:spPr/>
        <p:txBody>
          <a:bodyPr/>
          <a:lstStyle/>
          <a:p>
            <a:fld id="{372769DB-CAE7-4C85-A9AF-7D4D8DE4CA22}" type="slidenum">
              <a:rPr lang="en-GB" smtClean="0"/>
              <a:t>54</a:t>
            </a:fld>
            <a:endParaRPr lang="en-GB" dirty="0"/>
          </a:p>
        </p:txBody>
      </p:sp>
      <p:pic>
        <p:nvPicPr>
          <p:cNvPr id="4" name="Picture 3" descr="Four survey questions about attitudes towards politicians, where &quot;Strongly Agree&quot; has been selected for every question. For the second question, the wording has been changed so that the response options are reversed.">
            <a:extLst>
              <a:ext uri="{FF2B5EF4-FFF2-40B4-BE49-F238E27FC236}">
                <a16:creationId xmlns:a16="http://schemas.microsoft.com/office/drawing/2014/main" id="{DC91EBE9-9D7C-F6FB-E77D-3F8299120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16" y="307164"/>
            <a:ext cx="10492960" cy="6243671"/>
          </a:xfrm>
          <a:prstGeom prst="rect">
            <a:avLst/>
          </a:prstGeom>
        </p:spPr>
      </p:pic>
      <p:sp>
        <p:nvSpPr>
          <p:cNvPr id="5" name="Rectangle: Rounded Corners 4">
            <a:extLst>
              <a:ext uri="{FF2B5EF4-FFF2-40B4-BE49-F238E27FC236}">
                <a16:creationId xmlns:a16="http://schemas.microsoft.com/office/drawing/2014/main" id="{8244CCBE-4384-0B0D-919A-59678129F950}"/>
              </a:ext>
            </a:extLst>
          </p:cNvPr>
          <p:cNvSpPr/>
          <p:nvPr/>
        </p:nvSpPr>
        <p:spPr>
          <a:xfrm>
            <a:off x="554803" y="2198670"/>
            <a:ext cx="2311687" cy="1756881"/>
          </a:xfrm>
          <a:prstGeom prst="roundRect">
            <a:avLst/>
          </a:prstGeom>
          <a:noFill/>
          <a:ln w="76200">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099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4F16C-DBF4-0160-D31A-8E9322762AB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E047573-DB8C-8E1C-9B3D-218397F00A2F}"/>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0D43F4F-D81A-AF52-B42E-1BB02B4CBE98}"/>
              </a:ext>
            </a:extLst>
          </p:cNvPr>
          <p:cNvSpPr>
            <a:spLocks noGrp="1"/>
          </p:cNvSpPr>
          <p:nvPr>
            <p:ph sz="half" idx="2"/>
          </p:nvPr>
        </p:nvSpPr>
        <p:spPr>
          <a:xfrm>
            <a:off x="452119" y="1744345"/>
            <a:ext cx="11106308" cy="4351338"/>
          </a:xfrm>
        </p:spPr>
        <p:txBody>
          <a:bodyPr>
            <a:normAutofit/>
          </a:bodyPr>
          <a:lstStyle/>
          <a:p>
            <a:pPr marL="0" indent="0">
              <a:buNone/>
            </a:pPr>
            <a:r>
              <a:rPr lang="en-GB" sz="3600" b="1" dirty="0"/>
              <a:t>Subjective &amp; objective measures</a:t>
            </a:r>
          </a:p>
          <a:p>
            <a:r>
              <a:rPr lang="en-GB" sz="3600" dirty="0"/>
              <a:t> Different ways we ask about the same concept</a:t>
            </a:r>
          </a:p>
          <a:p>
            <a:r>
              <a:rPr lang="en-GB" sz="3600" dirty="0"/>
              <a:t> Same term can mean different things to different people</a:t>
            </a:r>
          </a:p>
          <a:p>
            <a:endParaRPr lang="en-GB" sz="3600" dirty="0"/>
          </a:p>
        </p:txBody>
      </p:sp>
      <p:sp>
        <p:nvSpPr>
          <p:cNvPr id="4" name="Footer Placeholder 3">
            <a:extLst>
              <a:ext uri="{FF2B5EF4-FFF2-40B4-BE49-F238E27FC236}">
                <a16:creationId xmlns:a16="http://schemas.microsoft.com/office/drawing/2014/main" id="{AD00AE2F-8C02-A0D0-3ECF-C507D75D6195}"/>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D3F774F4-8E36-B0F3-7707-8FF66B25DDE9}"/>
              </a:ext>
            </a:extLst>
          </p:cNvPr>
          <p:cNvSpPr>
            <a:spLocks noGrp="1"/>
          </p:cNvSpPr>
          <p:nvPr>
            <p:ph type="sldNum" sz="quarter" idx="12"/>
          </p:nvPr>
        </p:nvSpPr>
        <p:spPr/>
        <p:txBody>
          <a:bodyPr/>
          <a:lstStyle/>
          <a:p>
            <a:fld id="{372769DB-CAE7-4C85-A9AF-7D4D8DE4CA22}" type="slidenum">
              <a:rPr lang="en-GB" smtClean="0"/>
              <a:t>55</a:t>
            </a:fld>
            <a:endParaRPr lang="en-GB" dirty="0"/>
          </a:p>
        </p:txBody>
      </p:sp>
      <p:sp>
        <p:nvSpPr>
          <p:cNvPr id="6" name="Title 5">
            <a:extLst>
              <a:ext uri="{FF2B5EF4-FFF2-40B4-BE49-F238E27FC236}">
                <a16:creationId xmlns:a16="http://schemas.microsoft.com/office/drawing/2014/main" id="{BD06C182-B52D-80D8-1309-2A6A4008E83D}"/>
              </a:ext>
            </a:extLst>
          </p:cNvPr>
          <p:cNvSpPr>
            <a:spLocks noGrp="1"/>
          </p:cNvSpPr>
          <p:nvPr>
            <p:ph type="title"/>
          </p:nvPr>
        </p:nvSpPr>
        <p:spPr/>
        <p:txBody>
          <a:bodyPr/>
          <a:lstStyle/>
          <a:p>
            <a:r>
              <a:rPr lang="en-GB" dirty="0"/>
              <a:t>What we ask: Question Design</a:t>
            </a:r>
          </a:p>
        </p:txBody>
      </p:sp>
    </p:spTree>
    <p:extLst>
      <p:ext uri="{BB962C8B-B14F-4D97-AF65-F5344CB8AC3E}">
        <p14:creationId xmlns:p14="http://schemas.microsoft.com/office/powerpoint/2010/main" val="2436614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DDF44-1D5B-ADE5-E6E8-4E9536CD474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2DA1617-9D69-2331-09DC-0312CA2D41CC}"/>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E92B9FE0-6ABD-F19D-7F5E-701C16EF75DE}"/>
              </a:ext>
            </a:extLst>
          </p:cNvPr>
          <p:cNvSpPr>
            <a:spLocks noGrp="1"/>
          </p:cNvSpPr>
          <p:nvPr>
            <p:ph sz="half" idx="2"/>
          </p:nvPr>
        </p:nvSpPr>
        <p:spPr>
          <a:xfrm>
            <a:off x="452118" y="1744344"/>
            <a:ext cx="10878901" cy="4797857"/>
          </a:xfrm>
        </p:spPr>
        <p:txBody>
          <a:bodyPr>
            <a:normAutofit fontScale="92500" lnSpcReduction="10000"/>
          </a:bodyPr>
          <a:lstStyle/>
          <a:p>
            <a:pPr marL="0" indent="0">
              <a:buNone/>
            </a:pPr>
            <a:r>
              <a:rPr lang="en-US" sz="3600" dirty="0"/>
              <a:t>Suppose we are researching the relationship between socioeconomic class and foreign policy attitudes.</a:t>
            </a:r>
          </a:p>
          <a:p>
            <a:endParaRPr lang="en-US" sz="3600" dirty="0"/>
          </a:p>
          <a:p>
            <a:pPr marL="0" indent="0">
              <a:buNone/>
            </a:pPr>
            <a:r>
              <a:rPr lang="en-US" sz="3600" b="1" dirty="0"/>
              <a:t>How could we try and measure socioeconomic class using a survey?</a:t>
            </a:r>
          </a:p>
          <a:p>
            <a:endParaRPr lang="en-US" sz="3600" dirty="0"/>
          </a:p>
          <a:p>
            <a:r>
              <a:rPr lang="en-US" sz="3500" dirty="0"/>
              <a:t>How can we define class? What features can we measure?</a:t>
            </a:r>
          </a:p>
          <a:p>
            <a:r>
              <a:rPr lang="en-US" sz="3500" dirty="0"/>
              <a:t>What question/s should we ask?</a:t>
            </a:r>
          </a:p>
          <a:p>
            <a:r>
              <a:rPr lang="en-US" sz="3500" dirty="0"/>
              <a:t>Question type, wording, response options</a:t>
            </a:r>
            <a:endParaRPr lang="en-GB" sz="3500" dirty="0"/>
          </a:p>
        </p:txBody>
      </p:sp>
      <p:sp>
        <p:nvSpPr>
          <p:cNvPr id="5" name="Slide Number Placeholder 4">
            <a:extLst>
              <a:ext uri="{FF2B5EF4-FFF2-40B4-BE49-F238E27FC236}">
                <a16:creationId xmlns:a16="http://schemas.microsoft.com/office/drawing/2014/main" id="{3CD8B064-F7BD-C6F2-7C79-123291E5330A}"/>
              </a:ext>
            </a:extLst>
          </p:cNvPr>
          <p:cNvSpPr>
            <a:spLocks noGrp="1"/>
          </p:cNvSpPr>
          <p:nvPr>
            <p:ph type="sldNum" sz="quarter" idx="12"/>
          </p:nvPr>
        </p:nvSpPr>
        <p:spPr/>
        <p:txBody>
          <a:bodyPr/>
          <a:lstStyle/>
          <a:p>
            <a:fld id="{372769DB-CAE7-4C85-A9AF-7D4D8DE4CA22}" type="slidenum">
              <a:rPr lang="en-GB" smtClean="0"/>
              <a:t>56</a:t>
            </a:fld>
            <a:endParaRPr lang="en-GB" dirty="0"/>
          </a:p>
        </p:txBody>
      </p:sp>
      <p:sp>
        <p:nvSpPr>
          <p:cNvPr id="6" name="Title 5">
            <a:extLst>
              <a:ext uri="{FF2B5EF4-FFF2-40B4-BE49-F238E27FC236}">
                <a16:creationId xmlns:a16="http://schemas.microsoft.com/office/drawing/2014/main" id="{E4A3A131-D54F-4DB2-DEF9-C91194F90635}"/>
              </a:ext>
            </a:extLst>
          </p:cNvPr>
          <p:cNvSpPr>
            <a:spLocks noGrp="1"/>
          </p:cNvSpPr>
          <p:nvPr>
            <p:ph type="title"/>
          </p:nvPr>
        </p:nvSpPr>
        <p:spPr/>
        <p:txBody>
          <a:bodyPr/>
          <a:lstStyle/>
          <a:p>
            <a:r>
              <a:rPr lang="en-US" dirty="0"/>
              <a:t>D</a:t>
            </a:r>
            <a:r>
              <a:rPr lang="en-GB" dirty="0" err="1"/>
              <a:t>iscussion</a:t>
            </a:r>
            <a:r>
              <a:rPr lang="en-GB" dirty="0"/>
              <a:t> question</a:t>
            </a:r>
          </a:p>
        </p:txBody>
      </p:sp>
    </p:spTree>
    <p:extLst>
      <p:ext uri="{BB962C8B-B14F-4D97-AF65-F5344CB8AC3E}">
        <p14:creationId xmlns:p14="http://schemas.microsoft.com/office/powerpoint/2010/main" val="499881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4CFE6-965D-241E-5183-002392D6057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025CF22-2F5B-F02F-52B2-04E9D03EACCE}"/>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DAFE4813-417F-5EBE-3A30-B751A58E7175}"/>
              </a:ext>
            </a:extLst>
          </p:cNvPr>
          <p:cNvSpPr>
            <a:spLocks noGrp="1"/>
          </p:cNvSpPr>
          <p:nvPr>
            <p:ph sz="half" idx="2"/>
          </p:nvPr>
        </p:nvSpPr>
        <p:spPr>
          <a:xfrm>
            <a:off x="382740" y="1804747"/>
            <a:ext cx="10731462" cy="4351338"/>
          </a:xfrm>
        </p:spPr>
        <p:txBody>
          <a:bodyPr>
            <a:normAutofit fontScale="92500"/>
          </a:bodyPr>
          <a:lstStyle/>
          <a:p>
            <a:pPr marL="0" indent="0">
              <a:buNone/>
            </a:pPr>
            <a:r>
              <a:rPr lang="en-US" sz="3200" b="1" dirty="0"/>
              <a:t>Subjective self-reported class</a:t>
            </a:r>
          </a:p>
          <a:p>
            <a:r>
              <a:rPr lang="en-US" sz="3200" dirty="0"/>
              <a:t>‘Do you feel as though you belong to a specific social class?’</a:t>
            </a:r>
          </a:p>
          <a:p>
            <a:r>
              <a:rPr lang="en-US" sz="3200" dirty="0"/>
              <a:t>‘Would you describe yourself as: Working, middle, or upper class?’</a:t>
            </a:r>
          </a:p>
          <a:p>
            <a:r>
              <a:rPr lang="en-US" sz="3200" dirty="0"/>
              <a:t>Context specific? Consistent over time?</a:t>
            </a:r>
          </a:p>
          <a:p>
            <a:pPr marL="0" indent="0">
              <a:buNone/>
            </a:pPr>
            <a:endParaRPr lang="en-US" sz="3200" dirty="0"/>
          </a:p>
          <a:p>
            <a:pPr marL="0" indent="0">
              <a:buNone/>
            </a:pPr>
            <a:r>
              <a:rPr lang="en-US" sz="3200" b="1" dirty="0"/>
              <a:t>Objective indicators</a:t>
            </a:r>
          </a:p>
          <a:p>
            <a:r>
              <a:rPr lang="en-US" sz="3200" dirty="0"/>
              <a:t>Income, occupation, employment status, education, leisure/consumer </a:t>
            </a:r>
            <a:r>
              <a:rPr lang="en-US" sz="3200" dirty="0" err="1"/>
              <a:t>behaviour</a:t>
            </a:r>
            <a:r>
              <a:rPr lang="en-US" sz="3200" dirty="0"/>
              <a:t>, parental class, home ownership</a:t>
            </a:r>
          </a:p>
        </p:txBody>
      </p:sp>
      <p:sp>
        <p:nvSpPr>
          <p:cNvPr id="5" name="Slide Number Placeholder 4">
            <a:extLst>
              <a:ext uri="{FF2B5EF4-FFF2-40B4-BE49-F238E27FC236}">
                <a16:creationId xmlns:a16="http://schemas.microsoft.com/office/drawing/2014/main" id="{597A69FC-3232-F93C-4800-28217D6A27D6}"/>
              </a:ext>
            </a:extLst>
          </p:cNvPr>
          <p:cNvSpPr>
            <a:spLocks noGrp="1"/>
          </p:cNvSpPr>
          <p:nvPr>
            <p:ph type="sldNum" sz="quarter" idx="12"/>
          </p:nvPr>
        </p:nvSpPr>
        <p:spPr/>
        <p:txBody>
          <a:bodyPr/>
          <a:lstStyle/>
          <a:p>
            <a:fld id="{372769DB-CAE7-4C85-A9AF-7D4D8DE4CA22}" type="slidenum">
              <a:rPr lang="en-GB" smtClean="0"/>
              <a:t>57</a:t>
            </a:fld>
            <a:endParaRPr lang="en-GB" dirty="0"/>
          </a:p>
        </p:txBody>
      </p:sp>
      <p:sp>
        <p:nvSpPr>
          <p:cNvPr id="6" name="Title 5">
            <a:extLst>
              <a:ext uri="{FF2B5EF4-FFF2-40B4-BE49-F238E27FC236}">
                <a16:creationId xmlns:a16="http://schemas.microsoft.com/office/drawing/2014/main" id="{3FD5E2E1-4C4A-5B87-1822-FE2E42AFEFD4}"/>
              </a:ext>
            </a:extLst>
          </p:cNvPr>
          <p:cNvSpPr>
            <a:spLocks noGrp="1"/>
          </p:cNvSpPr>
          <p:nvPr>
            <p:ph type="title"/>
          </p:nvPr>
        </p:nvSpPr>
        <p:spPr/>
        <p:txBody>
          <a:bodyPr/>
          <a:lstStyle/>
          <a:p>
            <a:r>
              <a:rPr lang="en-US" dirty="0"/>
              <a:t>D</a:t>
            </a:r>
            <a:r>
              <a:rPr lang="en-GB" dirty="0" err="1"/>
              <a:t>iscussion</a:t>
            </a:r>
            <a:r>
              <a:rPr lang="en-GB" dirty="0"/>
              <a:t> question</a:t>
            </a:r>
          </a:p>
        </p:txBody>
      </p:sp>
    </p:spTree>
    <p:extLst>
      <p:ext uri="{BB962C8B-B14F-4D97-AF65-F5344CB8AC3E}">
        <p14:creationId xmlns:p14="http://schemas.microsoft.com/office/powerpoint/2010/main" val="4231949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38A54-4847-E869-C4AE-3B96FFB08C7C}"/>
              </a:ext>
            </a:extLst>
          </p:cNvPr>
          <p:cNvSpPr/>
          <p:nvPr/>
        </p:nvSpPr>
        <p:spPr>
          <a:xfrm>
            <a:off x="0" y="0"/>
            <a:ext cx="12263120" cy="6949440"/>
          </a:xfrm>
          <a:prstGeom prst="rect">
            <a:avLst/>
          </a:prstGeom>
          <a:solidFill>
            <a:srgbClr val="F69F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F8E05299-60F0-855C-441E-E142C7C794E0}"/>
              </a:ext>
            </a:extLst>
          </p:cNvPr>
          <p:cNvSpPr>
            <a:spLocks noGrp="1"/>
          </p:cNvSpPr>
          <p:nvPr>
            <p:ph type="title"/>
          </p:nvPr>
        </p:nvSpPr>
        <p:spPr>
          <a:xfrm>
            <a:off x="1050586" y="1265893"/>
            <a:ext cx="9893031" cy="2626469"/>
          </a:xfrm>
        </p:spPr>
        <p:txBody>
          <a:bodyPr/>
          <a:lstStyle/>
          <a:p>
            <a:r>
              <a:rPr lang="en-GB" dirty="0"/>
              <a:t>Summary</a:t>
            </a:r>
          </a:p>
        </p:txBody>
      </p:sp>
    </p:spTree>
    <p:extLst>
      <p:ext uri="{BB962C8B-B14F-4D97-AF65-F5344CB8AC3E}">
        <p14:creationId xmlns:p14="http://schemas.microsoft.com/office/powerpoint/2010/main" val="1353533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64C0B-5090-7499-61F1-A1ACFCF32B64}"/>
              </a:ext>
            </a:extLst>
          </p:cNvPr>
          <p:cNvSpPr/>
          <p:nvPr/>
        </p:nvSpPr>
        <p:spPr>
          <a:xfrm>
            <a:off x="0" y="-11490"/>
            <a:ext cx="12192000" cy="1189842"/>
          </a:xfrm>
          <a:prstGeom prst="rect">
            <a:avLst/>
          </a:prstGeom>
          <a:solidFill>
            <a:srgbClr val="F69F40"/>
          </a:solidFill>
          <a:ln>
            <a:solidFill>
              <a:srgbClr val="F69F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69F40"/>
              </a:highlight>
            </a:endParaRPr>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59</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Surveys</a:t>
            </a:r>
          </a:p>
        </p:txBody>
      </p:sp>
      <p:sp>
        <p:nvSpPr>
          <p:cNvPr id="3" name="Content Placeholder 1">
            <a:extLst>
              <a:ext uri="{FF2B5EF4-FFF2-40B4-BE49-F238E27FC236}">
                <a16:creationId xmlns:a16="http://schemas.microsoft.com/office/drawing/2014/main" id="{881478F7-12FF-7867-1320-D5FE2805BE4B}"/>
              </a:ext>
            </a:extLst>
          </p:cNvPr>
          <p:cNvSpPr txBox="1">
            <a:spLocks/>
          </p:cNvSpPr>
          <p:nvPr/>
        </p:nvSpPr>
        <p:spPr>
          <a:xfrm>
            <a:off x="324254" y="1778122"/>
            <a:ext cx="10130385" cy="4697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dirty="0"/>
              <a:t>Gather information by asking people questions</a:t>
            </a:r>
          </a:p>
          <a:p>
            <a:r>
              <a:rPr lang="en-GB" sz="3600" dirty="0"/>
              <a:t>Find out what sections of society think or do</a:t>
            </a:r>
          </a:p>
          <a:p>
            <a:r>
              <a:rPr lang="en-GB" sz="3600" dirty="0"/>
              <a:t>Can be used for description &amp; explanation</a:t>
            </a:r>
          </a:p>
          <a:p>
            <a:endParaRPr lang="en-GB" sz="3600" dirty="0"/>
          </a:p>
          <a:p>
            <a:pPr marL="0" indent="0">
              <a:buFont typeface="Arial" panose="020B0604020202020204" pitchFamily="34" charset="0"/>
              <a:buNone/>
            </a:pPr>
            <a:endParaRPr lang="en-GB" sz="3600" dirty="0"/>
          </a:p>
          <a:p>
            <a:pPr marL="0" indent="0">
              <a:buFont typeface="Arial" panose="020B0604020202020204" pitchFamily="34" charset="0"/>
              <a:buNone/>
            </a:pPr>
            <a:endParaRPr lang="en-GB" sz="3600" dirty="0"/>
          </a:p>
        </p:txBody>
      </p:sp>
    </p:spTree>
    <p:extLst>
      <p:ext uri="{BB962C8B-B14F-4D97-AF65-F5344CB8AC3E}">
        <p14:creationId xmlns:p14="http://schemas.microsoft.com/office/powerpoint/2010/main" val="546804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What we will cover</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324255" y="1574287"/>
            <a:ext cx="5543834" cy="4789187"/>
          </a:xfrm>
        </p:spPr>
        <p:txBody>
          <a:bodyPr>
            <a:normAutofit/>
          </a:bodyPr>
          <a:lstStyle/>
          <a:p>
            <a:pPr marL="0" indent="0">
              <a:buNone/>
            </a:pPr>
            <a:r>
              <a:rPr lang="en-GB" b="1" dirty="0"/>
              <a:t>This week</a:t>
            </a:r>
          </a:p>
          <a:p>
            <a:r>
              <a:rPr lang="en-GB" sz="3200" dirty="0"/>
              <a:t>What are surveys and what are they used for?</a:t>
            </a:r>
          </a:p>
          <a:p>
            <a:r>
              <a:rPr lang="en-GB" sz="3200" dirty="0"/>
              <a:t>Variables and measurement</a:t>
            </a:r>
          </a:p>
          <a:p>
            <a:r>
              <a:rPr lang="en-GB" sz="3200" dirty="0"/>
              <a:t>Designing surveys</a:t>
            </a:r>
          </a:p>
          <a:p>
            <a:r>
              <a:rPr lang="en-GB" sz="3200" dirty="0"/>
              <a:t>Question design</a:t>
            </a:r>
          </a:p>
          <a:p>
            <a:endParaRPr lang="en-GB" dirty="0"/>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dirty="0"/>
              <a:t>POL2017 W5 – Surveys I</a:t>
            </a:r>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6</a:t>
            </a:fld>
            <a:endParaRPr lang="en-GB" dirty="0"/>
          </a:p>
        </p:txBody>
      </p:sp>
      <p:sp>
        <p:nvSpPr>
          <p:cNvPr id="6" name="Content Placeholder 2">
            <a:extLst>
              <a:ext uri="{FF2B5EF4-FFF2-40B4-BE49-F238E27FC236}">
                <a16:creationId xmlns:a16="http://schemas.microsoft.com/office/drawing/2014/main" id="{119AE164-657B-BBF0-C544-44AC724DBA4A}"/>
              </a:ext>
            </a:extLst>
          </p:cNvPr>
          <p:cNvSpPr txBox="1">
            <a:spLocks/>
          </p:cNvSpPr>
          <p:nvPr/>
        </p:nvSpPr>
        <p:spPr>
          <a:xfrm>
            <a:off x="6198762" y="1647867"/>
            <a:ext cx="6185547" cy="4465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Next week</a:t>
            </a:r>
          </a:p>
          <a:p>
            <a:r>
              <a:rPr lang="en-GB" sz="3200" dirty="0"/>
              <a:t>Who do we ask? (sampling)</a:t>
            </a:r>
          </a:p>
          <a:p>
            <a:r>
              <a:rPr lang="en-GB" sz="3200" dirty="0"/>
              <a:t>How we ask (survey mode)</a:t>
            </a:r>
          </a:p>
          <a:p>
            <a:r>
              <a:rPr lang="en-GB" sz="3200" dirty="0"/>
              <a:t>Tips for running our own surveys</a:t>
            </a:r>
          </a:p>
          <a:p>
            <a:r>
              <a:rPr lang="en-GB" sz="3200" dirty="0"/>
              <a:t>Using secondary survey data</a:t>
            </a:r>
          </a:p>
        </p:txBody>
      </p:sp>
      <p:sp>
        <p:nvSpPr>
          <p:cNvPr id="7" name="TextBox 6">
            <a:extLst>
              <a:ext uri="{FF2B5EF4-FFF2-40B4-BE49-F238E27FC236}">
                <a16:creationId xmlns:a16="http://schemas.microsoft.com/office/drawing/2014/main" id="{3F8F2393-2847-4B83-196D-61682F32BA25}"/>
              </a:ext>
            </a:extLst>
          </p:cNvPr>
          <p:cNvSpPr txBox="1"/>
          <p:nvPr/>
        </p:nvSpPr>
        <p:spPr>
          <a:xfrm>
            <a:off x="324255" y="5012643"/>
            <a:ext cx="6208520" cy="584775"/>
          </a:xfrm>
          <a:prstGeom prst="rect">
            <a:avLst/>
          </a:prstGeom>
          <a:noFill/>
        </p:spPr>
        <p:txBody>
          <a:bodyPr wrap="square" rtlCol="0">
            <a:spAutoFit/>
          </a:bodyPr>
          <a:lstStyle/>
          <a:p>
            <a:r>
              <a:rPr lang="en-GB" sz="3200" dirty="0">
                <a:solidFill>
                  <a:srgbClr val="E13C2B"/>
                </a:solidFill>
              </a:rPr>
              <a:t>Assessment 1 preparation</a:t>
            </a:r>
          </a:p>
        </p:txBody>
      </p:sp>
    </p:spTree>
    <p:extLst>
      <p:ext uri="{BB962C8B-B14F-4D97-AF65-F5344CB8AC3E}">
        <p14:creationId xmlns:p14="http://schemas.microsoft.com/office/powerpoint/2010/main" val="3796173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64C0B-5090-7499-61F1-A1ACFCF32B64}"/>
              </a:ext>
            </a:extLst>
          </p:cNvPr>
          <p:cNvSpPr/>
          <p:nvPr/>
        </p:nvSpPr>
        <p:spPr>
          <a:xfrm>
            <a:off x="0" y="-11490"/>
            <a:ext cx="12192000" cy="1189842"/>
          </a:xfrm>
          <a:prstGeom prst="rect">
            <a:avLst/>
          </a:prstGeom>
          <a:solidFill>
            <a:srgbClr val="F69F40"/>
          </a:solidFill>
          <a:ln>
            <a:solidFill>
              <a:srgbClr val="F69F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69F40"/>
              </a:highlight>
            </a:endParaRPr>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60</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Surveys</a:t>
            </a:r>
          </a:p>
        </p:txBody>
      </p:sp>
      <p:sp>
        <p:nvSpPr>
          <p:cNvPr id="11" name="Content Placeholder 1">
            <a:extLst>
              <a:ext uri="{FF2B5EF4-FFF2-40B4-BE49-F238E27FC236}">
                <a16:creationId xmlns:a16="http://schemas.microsoft.com/office/drawing/2014/main" id="{50B37C96-52A7-8E94-BD41-696F913E0055}"/>
              </a:ext>
            </a:extLst>
          </p:cNvPr>
          <p:cNvSpPr txBox="1">
            <a:spLocks/>
          </p:cNvSpPr>
          <p:nvPr/>
        </p:nvSpPr>
        <p:spPr>
          <a:xfrm>
            <a:off x="540571" y="1713865"/>
            <a:ext cx="84533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Strengths</a:t>
            </a:r>
          </a:p>
          <a:p>
            <a:r>
              <a:rPr lang="en-GB" sz="3200" dirty="0"/>
              <a:t>Lots of data from lots of people</a:t>
            </a:r>
          </a:p>
          <a:p>
            <a:r>
              <a:rPr lang="en-GB" sz="3200" dirty="0"/>
              <a:t>Relatively low cost</a:t>
            </a:r>
          </a:p>
          <a:p>
            <a:r>
              <a:rPr lang="en-GB" sz="3200" dirty="0"/>
              <a:t>Generalisability</a:t>
            </a:r>
          </a:p>
          <a:p>
            <a:r>
              <a:rPr lang="en-GB" sz="3200" dirty="0"/>
              <a:t>Reliability</a:t>
            </a:r>
          </a:p>
          <a:p>
            <a:r>
              <a:rPr lang="en-GB" sz="3200" dirty="0"/>
              <a:t>Versatility</a:t>
            </a:r>
          </a:p>
        </p:txBody>
      </p:sp>
      <p:sp>
        <p:nvSpPr>
          <p:cNvPr id="12" name="Content Placeholder 2">
            <a:extLst>
              <a:ext uri="{FF2B5EF4-FFF2-40B4-BE49-F238E27FC236}">
                <a16:creationId xmlns:a16="http://schemas.microsoft.com/office/drawing/2014/main" id="{FB58CCFA-C8BE-5281-B614-ED9C35E29B9D}"/>
              </a:ext>
            </a:extLst>
          </p:cNvPr>
          <p:cNvSpPr>
            <a:spLocks noGrp="1"/>
          </p:cNvSpPr>
          <p:nvPr>
            <p:ph sz="half" idx="2"/>
          </p:nvPr>
        </p:nvSpPr>
        <p:spPr>
          <a:xfrm>
            <a:off x="7010400" y="1713865"/>
            <a:ext cx="5181600" cy="4351338"/>
          </a:xfrm>
        </p:spPr>
        <p:txBody>
          <a:bodyPr/>
          <a:lstStyle/>
          <a:p>
            <a:pPr marL="0" indent="0">
              <a:buNone/>
            </a:pPr>
            <a:r>
              <a:rPr lang="en-GB" b="1" dirty="0"/>
              <a:t>Weaknesses</a:t>
            </a:r>
          </a:p>
          <a:p>
            <a:r>
              <a:rPr lang="en-GB" sz="3200" dirty="0"/>
              <a:t>Inflexible</a:t>
            </a:r>
          </a:p>
          <a:p>
            <a:r>
              <a:rPr lang="en-GB" sz="3200" dirty="0"/>
              <a:t>Validity</a:t>
            </a:r>
          </a:p>
          <a:p>
            <a:r>
              <a:rPr lang="en-GB" sz="3200" dirty="0"/>
              <a:t>Bias</a:t>
            </a:r>
          </a:p>
          <a:p>
            <a:r>
              <a:rPr lang="en-GB" sz="3200" dirty="0"/>
              <a:t>Lack of depth</a:t>
            </a:r>
          </a:p>
        </p:txBody>
      </p:sp>
    </p:spTree>
    <p:extLst>
      <p:ext uri="{BB962C8B-B14F-4D97-AF65-F5344CB8AC3E}">
        <p14:creationId xmlns:p14="http://schemas.microsoft.com/office/powerpoint/2010/main" val="1448154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64C0B-5090-7499-61F1-A1ACFCF32B64}"/>
              </a:ext>
            </a:extLst>
          </p:cNvPr>
          <p:cNvSpPr/>
          <p:nvPr/>
        </p:nvSpPr>
        <p:spPr>
          <a:xfrm>
            <a:off x="0" y="-11490"/>
            <a:ext cx="12192000" cy="1189842"/>
          </a:xfrm>
          <a:prstGeom prst="rect">
            <a:avLst/>
          </a:prstGeom>
          <a:solidFill>
            <a:srgbClr val="F69F40"/>
          </a:solidFill>
          <a:ln>
            <a:solidFill>
              <a:srgbClr val="F69F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69F40"/>
              </a:highlight>
            </a:endParaRPr>
          </a:p>
        </p:txBody>
      </p:sp>
      <p:sp>
        <p:nvSpPr>
          <p:cNvPr id="2" name="Content Placeholder 1">
            <a:extLst>
              <a:ext uri="{FF2B5EF4-FFF2-40B4-BE49-F238E27FC236}">
                <a16:creationId xmlns:a16="http://schemas.microsoft.com/office/drawing/2014/main" id="{6C7EA7BD-BE2F-117C-7D78-68EC0A729CE5}"/>
              </a:ext>
            </a:extLst>
          </p:cNvPr>
          <p:cNvSpPr>
            <a:spLocks noGrp="1"/>
          </p:cNvSpPr>
          <p:nvPr>
            <p:ph sz="half" idx="1"/>
          </p:nvPr>
        </p:nvSpPr>
        <p:spPr>
          <a:xfrm>
            <a:off x="6659880" y="1905678"/>
            <a:ext cx="4109720" cy="4697723"/>
          </a:xfrm>
        </p:spPr>
        <p:txBody>
          <a:bodyPr>
            <a:normAutofit/>
          </a:bodyPr>
          <a:lstStyle/>
          <a:p>
            <a:pPr marL="0" indent="0">
              <a:buNone/>
            </a:pPr>
            <a:r>
              <a:rPr lang="en-GB" b="1" dirty="0"/>
              <a:t>Variable types</a:t>
            </a:r>
            <a:r>
              <a:rPr lang="en-GB" dirty="0"/>
              <a:t>:</a:t>
            </a:r>
          </a:p>
          <a:p>
            <a:r>
              <a:rPr lang="en-GB" dirty="0"/>
              <a:t>Nominal</a:t>
            </a:r>
          </a:p>
          <a:p>
            <a:r>
              <a:rPr lang="en-GB" dirty="0"/>
              <a:t>Ordinal</a:t>
            </a:r>
          </a:p>
          <a:p>
            <a:r>
              <a:rPr lang="en-GB" dirty="0"/>
              <a:t>Interval</a:t>
            </a:r>
          </a:p>
          <a:p>
            <a:r>
              <a:rPr lang="en-GB" dirty="0"/>
              <a:t>Ratio</a:t>
            </a:r>
          </a:p>
          <a:p>
            <a:pPr marL="0" indent="0">
              <a:buNone/>
            </a:pPr>
            <a:endParaRPr lang="en-GB" sz="3200" dirty="0"/>
          </a:p>
          <a:p>
            <a:pPr marL="0" indent="0">
              <a:buNone/>
            </a:pPr>
            <a:endParaRPr lang="en-GB" sz="3200" dirty="0"/>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61</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Surveys</a:t>
            </a:r>
          </a:p>
        </p:txBody>
      </p:sp>
      <p:sp>
        <p:nvSpPr>
          <p:cNvPr id="3" name="Content Placeholder 1">
            <a:extLst>
              <a:ext uri="{FF2B5EF4-FFF2-40B4-BE49-F238E27FC236}">
                <a16:creationId xmlns:a16="http://schemas.microsoft.com/office/drawing/2014/main" id="{881478F7-12FF-7867-1320-D5FE2805BE4B}"/>
              </a:ext>
            </a:extLst>
          </p:cNvPr>
          <p:cNvSpPr txBox="1">
            <a:spLocks/>
          </p:cNvSpPr>
          <p:nvPr/>
        </p:nvSpPr>
        <p:spPr>
          <a:xfrm>
            <a:off x="794571" y="1905677"/>
            <a:ext cx="4908146" cy="4697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Question types</a:t>
            </a:r>
          </a:p>
          <a:p>
            <a:r>
              <a:rPr lang="en-GB" dirty="0"/>
              <a:t>Open questions</a:t>
            </a:r>
          </a:p>
          <a:p>
            <a:r>
              <a:rPr lang="en-GB" dirty="0"/>
              <a:t>Closed questions</a:t>
            </a:r>
          </a:p>
          <a:p>
            <a:endParaRPr lang="en-GB" sz="3600" dirty="0"/>
          </a:p>
        </p:txBody>
      </p:sp>
    </p:spTree>
    <p:extLst>
      <p:ext uri="{BB962C8B-B14F-4D97-AF65-F5344CB8AC3E}">
        <p14:creationId xmlns:p14="http://schemas.microsoft.com/office/powerpoint/2010/main" val="2589693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64C0B-5090-7499-61F1-A1ACFCF32B64}"/>
              </a:ext>
            </a:extLst>
          </p:cNvPr>
          <p:cNvSpPr/>
          <p:nvPr/>
        </p:nvSpPr>
        <p:spPr>
          <a:xfrm>
            <a:off x="0" y="-11490"/>
            <a:ext cx="12192000" cy="1189842"/>
          </a:xfrm>
          <a:prstGeom prst="rect">
            <a:avLst/>
          </a:prstGeom>
          <a:solidFill>
            <a:srgbClr val="F69F40"/>
          </a:solidFill>
          <a:ln>
            <a:solidFill>
              <a:srgbClr val="F69F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69F40"/>
              </a:highlight>
            </a:endParaRPr>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62</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Surveys</a:t>
            </a:r>
          </a:p>
        </p:txBody>
      </p:sp>
      <p:sp>
        <p:nvSpPr>
          <p:cNvPr id="4" name="Content Placeholder 3">
            <a:extLst>
              <a:ext uri="{FF2B5EF4-FFF2-40B4-BE49-F238E27FC236}">
                <a16:creationId xmlns:a16="http://schemas.microsoft.com/office/drawing/2014/main" id="{446AC996-C171-EA55-D71F-A01F5236EBFF}"/>
              </a:ext>
            </a:extLst>
          </p:cNvPr>
          <p:cNvSpPr>
            <a:spLocks noGrp="1"/>
          </p:cNvSpPr>
          <p:nvPr>
            <p:ph sz="half" idx="1"/>
          </p:nvPr>
        </p:nvSpPr>
        <p:spPr>
          <a:xfrm>
            <a:off x="6294336" y="1722668"/>
            <a:ext cx="5994400" cy="4570615"/>
          </a:xfrm>
        </p:spPr>
        <p:txBody>
          <a:bodyPr>
            <a:normAutofit fontScale="77500" lnSpcReduction="20000"/>
          </a:bodyPr>
          <a:lstStyle/>
          <a:p>
            <a:pPr marL="0" indent="0">
              <a:buNone/>
            </a:pPr>
            <a:r>
              <a:rPr lang="en-GB" sz="4600" b="1" dirty="0"/>
              <a:t>Question design</a:t>
            </a:r>
          </a:p>
          <a:p>
            <a:r>
              <a:rPr lang="en-GB" sz="4100" dirty="0"/>
              <a:t>Wording &amp; comprehension</a:t>
            </a:r>
          </a:p>
          <a:p>
            <a:r>
              <a:rPr lang="en-GB" sz="4100" dirty="0"/>
              <a:t>Recall</a:t>
            </a:r>
          </a:p>
          <a:p>
            <a:r>
              <a:rPr lang="en-GB" sz="4100" dirty="0"/>
              <a:t>Misreporting</a:t>
            </a:r>
          </a:p>
          <a:p>
            <a:r>
              <a:rPr lang="en-GB" sz="4100" dirty="0"/>
              <a:t>Subjective &amp; objective measures</a:t>
            </a:r>
          </a:p>
          <a:p>
            <a:r>
              <a:rPr lang="en-GB" sz="4100" dirty="0"/>
              <a:t>Double-barrelled questions</a:t>
            </a:r>
          </a:p>
          <a:p>
            <a:r>
              <a:rPr lang="en-GB" sz="4100" dirty="0"/>
              <a:t>Leading questions</a:t>
            </a:r>
          </a:p>
          <a:p>
            <a:r>
              <a:rPr lang="en-GB" sz="4100" dirty="0"/>
              <a:t>Response options</a:t>
            </a:r>
          </a:p>
          <a:p>
            <a:r>
              <a:rPr lang="en-GB" sz="4100" dirty="0"/>
              <a:t>Attention</a:t>
            </a:r>
          </a:p>
          <a:p>
            <a:pPr marL="0" indent="0">
              <a:buNone/>
            </a:pPr>
            <a:endParaRPr lang="en-GB" dirty="0"/>
          </a:p>
        </p:txBody>
      </p:sp>
      <p:sp>
        <p:nvSpPr>
          <p:cNvPr id="8" name="Content Placeholder 3">
            <a:extLst>
              <a:ext uri="{FF2B5EF4-FFF2-40B4-BE49-F238E27FC236}">
                <a16:creationId xmlns:a16="http://schemas.microsoft.com/office/drawing/2014/main" id="{D3515FEF-CB73-A421-655F-3D5CE71D6A0B}"/>
              </a:ext>
            </a:extLst>
          </p:cNvPr>
          <p:cNvSpPr txBox="1">
            <a:spLocks/>
          </p:cNvSpPr>
          <p:nvPr/>
        </p:nvSpPr>
        <p:spPr>
          <a:xfrm>
            <a:off x="401320" y="1642745"/>
            <a:ext cx="56946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Survey design</a:t>
            </a:r>
          </a:p>
          <a:p>
            <a:r>
              <a:rPr lang="en-GB" sz="3200" dirty="0"/>
              <a:t>Which questions to ask</a:t>
            </a:r>
          </a:p>
          <a:p>
            <a:r>
              <a:rPr lang="en-GB" sz="3200" dirty="0"/>
              <a:t>How many questions to include</a:t>
            </a:r>
          </a:p>
          <a:p>
            <a:r>
              <a:rPr lang="en-GB" sz="3200" dirty="0"/>
              <a:t>Question ordering effects</a:t>
            </a:r>
          </a:p>
        </p:txBody>
      </p:sp>
    </p:spTree>
    <p:extLst>
      <p:ext uri="{BB962C8B-B14F-4D97-AF65-F5344CB8AC3E}">
        <p14:creationId xmlns:p14="http://schemas.microsoft.com/office/powerpoint/2010/main" val="641788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38A54-4847-E869-C4AE-3B96FFB08C7C}"/>
              </a:ext>
            </a:extLst>
          </p:cNvPr>
          <p:cNvSpPr/>
          <p:nvPr/>
        </p:nvSpPr>
        <p:spPr>
          <a:xfrm>
            <a:off x="0" y="0"/>
            <a:ext cx="12263120" cy="694944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8E05299-60F0-855C-441E-E142C7C794E0}"/>
              </a:ext>
            </a:extLst>
          </p:cNvPr>
          <p:cNvSpPr>
            <a:spLocks noGrp="1"/>
          </p:cNvSpPr>
          <p:nvPr>
            <p:ph type="title"/>
          </p:nvPr>
        </p:nvSpPr>
        <p:spPr>
          <a:xfrm>
            <a:off x="1060746" y="1733253"/>
            <a:ext cx="9893031" cy="2626469"/>
          </a:xfrm>
        </p:spPr>
        <p:txBody>
          <a:bodyPr/>
          <a:lstStyle/>
          <a:p>
            <a:r>
              <a:rPr lang="en-GB" dirty="0"/>
              <a:t>POL2017</a:t>
            </a:r>
            <a:br>
              <a:rPr lang="en-GB" dirty="0"/>
            </a:br>
            <a:r>
              <a:rPr lang="en-GB" dirty="0"/>
              <a:t>Assessment 1</a:t>
            </a:r>
          </a:p>
        </p:txBody>
      </p:sp>
    </p:spTree>
    <p:extLst>
      <p:ext uri="{BB962C8B-B14F-4D97-AF65-F5344CB8AC3E}">
        <p14:creationId xmlns:p14="http://schemas.microsoft.com/office/powerpoint/2010/main" val="2451718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7B8B3-2BEA-78D7-501A-CD6FDDC51D3D}"/>
              </a:ext>
            </a:extLst>
          </p:cNvPr>
          <p:cNvSpPr>
            <a:spLocks noGrp="1"/>
          </p:cNvSpPr>
          <p:nvPr>
            <p:ph sz="half" idx="1"/>
          </p:nvPr>
        </p:nvSpPr>
        <p:spPr>
          <a:xfrm>
            <a:off x="838199" y="1825625"/>
            <a:ext cx="11029545" cy="4351338"/>
          </a:xfrm>
        </p:spPr>
        <p:txBody>
          <a:bodyPr>
            <a:normAutofit/>
          </a:bodyPr>
          <a:lstStyle/>
          <a:p>
            <a:r>
              <a:rPr lang="en-GB" sz="3600" dirty="0"/>
              <a:t>Take home essay</a:t>
            </a:r>
          </a:p>
          <a:p>
            <a:r>
              <a:rPr lang="en-GB" sz="3600" dirty="0"/>
              <a:t>1,000 words (±10%)</a:t>
            </a:r>
          </a:p>
          <a:p>
            <a:r>
              <a:rPr lang="en-GB" sz="3600" dirty="0"/>
              <a:t>Bibliography not included in word count</a:t>
            </a:r>
          </a:p>
          <a:p>
            <a:r>
              <a:rPr lang="en-GB" sz="3600" dirty="0"/>
              <a:t>Due: Monday 11</a:t>
            </a:r>
            <a:r>
              <a:rPr lang="en-GB" sz="3600" baseline="30000" dirty="0"/>
              <a:t>th</a:t>
            </a:r>
            <a:r>
              <a:rPr lang="en-GB" sz="3600" dirty="0"/>
              <a:t> March, 12pm noon</a:t>
            </a:r>
          </a:p>
          <a:p>
            <a:r>
              <a:rPr lang="en-GB" sz="3600" dirty="0"/>
              <a:t>Submit on canvas, anonymous submission</a:t>
            </a:r>
          </a:p>
          <a:p>
            <a:endParaRPr lang="en-GB" sz="3600" dirty="0"/>
          </a:p>
          <a:p>
            <a:r>
              <a:rPr lang="en-GB" sz="3600" dirty="0"/>
              <a:t>Assessment guide now on canvas</a:t>
            </a:r>
          </a:p>
          <a:p>
            <a:endParaRPr lang="en-GB" dirty="0"/>
          </a:p>
        </p:txBody>
      </p:sp>
      <p:sp>
        <p:nvSpPr>
          <p:cNvPr id="4" name="Footer Placeholder 3">
            <a:extLst>
              <a:ext uri="{FF2B5EF4-FFF2-40B4-BE49-F238E27FC236}">
                <a16:creationId xmlns:a16="http://schemas.microsoft.com/office/drawing/2014/main" id="{1E181184-B57A-C490-6514-F04E1EBBD833}"/>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64</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Tree>
    <p:extLst>
      <p:ext uri="{BB962C8B-B14F-4D97-AF65-F5344CB8AC3E}">
        <p14:creationId xmlns:p14="http://schemas.microsoft.com/office/powerpoint/2010/main" val="30684191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7B8B3-2BEA-78D7-501A-CD6FDDC51D3D}"/>
              </a:ext>
            </a:extLst>
          </p:cNvPr>
          <p:cNvSpPr>
            <a:spLocks noGrp="1"/>
          </p:cNvSpPr>
          <p:nvPr>
            <p:ph sz="half" idx="1"/>
          </p:nvPr>
        </p:nvSpPr>
        <p:spPr>
          <a:xfrm>
            <a:off x="581227" y="1646515"/>
            <a:ext cx="11029545" cy="4351338"/>
          </a:xfrm>
        </p:spPr>
        <p:txBody>
          <a:bodyPr>
            <a:normAutofit/>
          </a:bodyPr>
          <a:lstStyle/>
          <a:p>
            <a:pPr marL="0" indent="0">
              <a:buNone/>
            </a:pPr>
            <a:r>
              <a:rPr lang="en-GB" sz="2800" b="0" dirty="0">
                <a:effectLst/>
                <a:ea typeface="Times New Roman" panose="02020603050405020304" pitchFamily="18" charset="0"/>
              </a:rPr>
              <a:t>Write a response to </a:t>
            </a:r>
            <a:r>
              <a:rPr lang="en-GB" sz="2800" b="1" dirty="0">
                <a:effectLst/>
                <a:ea typeface="Times New Roman" panose="02020603050405020304" pitchFamily="18" charset="0"/>
              </a:rPr>
              <a:t>BOTH</a:t>
            </a:r>
            <a:r>
              <a:rPr lang="en-GB" sz="2800" b="0" dirty="0">
                <a:effectLst/>
                <a:ea typeface="Times New Roman" panose="02020603050405020304" pitchFamily="18" charset="0"/>
              </a:rPr>
              <a:t> of the following prompts:</a:t>
            </a:r>
          </a:p>
          <a:p>
            <a:pPr marL="0" indent="0">
              <a:buNone/>
            </a:pPr>
            <a:endParaRPr lang="en-GB" sz="2800" b="0" dirty="0">
              <a:effectLst/>
              <a:ea typeface="Times New Roman" panose="02020603050405020304" pitchFamily="18" charset="0"/>
            </a:endParaRPr>
          </a:p>
          <a:p>
            <a:pPr marL="0" indent="0" algn="just">
              <a:buNone/>
            </a:pPr>
            <a:r>
              <a:rPr lang="en-GB" sz="2800" b="0" dirty="0">
                <a:effectLst/>
                <a:ea typeface="Times New Roman" panose="02020603050405020304" pitchFamily="18" charset="0"/>
              </a:rPr>
              <a:t>1) In roughly 500 words, drawing on the relevant literature, provide definitions of the following four concepts – Ontology, Epistemology, Methodology and Method – and highlight the relationships between them. </a:t>
            </a:r>
            <a:endParaRPr lang="en-GB" sz="2800" b="1" dirty="0">
              <a:effectLst/>
              <a:ea typeface="Times New Roman" panose="02020603050405020304" pitchFamily="18" charset="0"/>
            </a:endParaRPr>
          </a:p>
          <a:p>
            <a:pPr marL="0" indent="0" algn="just">
              <a:buNone/>
            </a:pPr>
            <a:r>
              <a:rPr lang="en-GB" sz="2800" b="0" dirty="0">
                <a:effectLst/>
                <a:ea typeface="Times New Roman" panose="02020603050405020304" pitchFamily="18" charset="0"/>
              </a:rPr>
              <a:t> </a:t>
            </a:r>
            <a:endParaRPr lang="en-GB" sz="2800" b="1" dirty="0">
              <a:effectLst/>
              <a:ea typeface="Times New Roman" panose="02020603050405020304" pitchFamily="18" charset="0"/>
            </a:endParaRPr>
          </a:p>
          <a:p>
            <a:pPr marL="0" indent="0" algn="just">
              <a:buNone/>
            </a:pPr>
            <a:r>
              <a:rPr lang="en-GB" sz="2800" dirty="0">
                <a:ea typeface="Times New Roman" panose="02020603050405020304" pitchFamily="18" charset="0"/>
              </a:rPr>
              <a:t>2) </a:t>
            </a:r>
            <a:r>
              <a:rPr lang="en-GB" sz="2800" b="0" dirty="0">
                <a:effectLst/>
                <a:ea typeface="Times New Roman" panose="02020603050405020304" pitchFamily="18" charset="0"/>
              </a:rPr>
              <a:t>Select quantitative </a:t>
            </a:r>
            <a:r>
              <a:rPr lang="en-GB" sz="2800" b="1" dirty="0">
                <a:effectLst/>
                <a:ea typeface="Times New Roman" panose="02020603050405020304" pitchFamily="18" charset="0"/>
              </a:rPr>
              <a:t>OR</a:t>
            </a:r>
            <a:r>
              <a:rPr lang="en-GB" sz="2800" b="0" dirty="0">
                <a:effectLst/>
                <a:ea typeface="Times New Roman" panose="02020603050405020304" pitchFamily="18" charset="0"/>
              </a:rPr>
              <a:t> qualitative methods. In the next approximately 500 words, explain what types of research questions are best suited to your chosen approach.</a:t>
            </a:r>
            <a:endParaRPr lang="en-GB" sz="2800" b="1" dirty="0">
              <a:effectLst/>
              <a:ea typeface="Times New Roman" panose="02020603050405020304" pitchFamily="18" charset="0"/>
            </a:endParaRPr>
          </a:p>
          <a:p>
            <a:endParaRPr lang="en-GB" sz="4400" dirty="0"/>
          </a:p>
        </p:txBody>
      </p:sp>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65</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Tree>
    <p:extLst>
      <p:ext uri="{BB962C8B-B14F-4D97-AF65-F5344CB8AC3E}">
        <p14:creationId xmlns:p14="http://schemas.microsoft.com/office/powerpoint/2010/main" val="22309111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7B8B3-2BEA-78D7-501A-CD6FDDC51D3D}"/>
              </a:ext>
            </a:extLst>
          </p:cNvPr>
          <p:cNvSpPr>
            <a:spLocks noGrp="1"/>
          </p:cNvSpPr>
          <p:nvPr>
            <p:ph sz="half" idx="1"/>
          </p:nvPr>
        </p:nvSpPr>
        <p:spPr>
          <a:xfrm>
            <a:off x="540571" y="1354284"/>
            <a:ext cx="11029545" cy="1539745"/>
          </a:xfrm>
        </p:spPr>
        <p:txBody>
          <a:bodyPr>
            <a:normAutofit/>
          </a:bodyPr>
          <a:lstStyle/>
          <a:p>
            <a:pPr marL="0" indent="0" algn="just">
              <a:buNone/>
            </a:pPr>
            <a:r>
              <a:rPr lang="en-GB" sz="2800" b="0" dirty="0">
                <a:solidFill>
                  <a:schemeClr val="bg2">
                    <a:lumMod val="50000"/>
                  </a:schemeClr>
                </a:solidFill>
                <a:effectLst/>
                <a:ea typeface="Times New Roman" panose="02020603050405020304" pitchFamily="18" charset="0"/>
              </a:rPr>
              <a:t>1) In roughly 500 words, drawing on the relevant literature, provide definitions of the following four concepts – Ontology, Epistemology, Methodology and Method – and highlight the relationships between them. </a:t>
            </a:r>
            <a:endParaRPr lang="en-GB" sz="2800" b="1" dirty="0">
              <a:solidFill>
                <a:schemeClr val="bg2">
                  <a:lumMod val="50000"/>
                </a:schemeClr>
              </a:solidFill>
              <a:effectLst/>
              <a:ea typeface="Times New Roman" panose="02020603050405020304" pitchFamily="18" charset="0"/>
            </a:endParaRPr>
          </a:p>
          <a:p>
            <a:endParaRPr lang="en-GB" sz="4400" dirty="0">
              <a:solidFill>
                <a:schemeClr val="bg2">
                  <a:lumMod val="50000"/>
                </a:schemeClr>
              </a:solidFill>
            </a:endParaRPr>
          </a:p>
        </p:txBody>
      </p:sp>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66</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
        <p:nvSpPr>
          <p:cNvPr id="3" name="TextBox 2">
            <a:extLst>
              <a:ext uri="{FF2B5EF4-FFF2-40B4-BE49-F238E27FC236}">
                <a16:creationId xmlns:a16="http://schemas.microsoft.com/office/drawing/2014/main" id="{5E066C0B-8AD9-B40E-5B2C-88D0C691B58B}"/>
              </a:ext>
            </a:extLst>
          </p:cNvPr>
          <p:cNvSpPr txBox="1"/>
          <p:nvPr/>
        </p:nvSpPr>
        <p:spPr>
          <a:xfrm>
            <a:off x="540571" y="3063711"/>
            <a:ext cx="10818728" cy="2062103"/>
          </a:xfrm>
          <a:prstGeom prst="rect">
            <a:avLst/>
          </a:prstGeom>
          <a:noFill/>
        </p:spPr>
        <p:txBody>
          <a:bodyPr wrap="square" rtlCol="0">
            <a:spAutoFit/>
          </a:bodyPr>
          <a:lstStyle/>
          <a:p>
            <a:r>
              <a:rPr lang="en-GB" sz="3200" dirty="0">
                <a:latin typeface="Gill Sans MT" panose="020B0502020104020203" pitchFamily="34" charset="0"/>
              </a:rPr>
              <a:t>Topics from Weeks 1 &amp; 3 (method/ology, quant/qual)</a:t>
            </a:r>
          </a:p>
          <a:p>
            <a:endParaRPr lang="en-GB" sz="3200" dirty="0">
              <a:latin typeface="Gill Sans MT" panose="020B0502020104020203" pitchFamily="34" charset="0"/>
            </a:endParaRPr>
          </a:p>
          <a:p>
            <a:pPr marL="457200" indent="-457200">
              <a:buFont typeface="Arial" panose="020B0604020202020204" pitchFamily="34" charset="0"/>
              <a:buChar char="•"/>
            </a:pPr>
            <a:r>
              <a:rPr lang="en-GB" sz="3200" dirty="0">
                <a:latin typeface="Gill Sans MT" panose="020B0502020104020203" pitchFamily="34" charset="0"/>
              </a:rPr>
              <a:t>How can we define these four terms?</a:t>
            </a:r>
          </a:p>
          <a:p>
            <a:pPr marL="457200" indent="-457200">
              <a:buFont typeface="Arial" panose="020B0604020202020204" pitchFamily="34" charset="0"/>
              <a:buChar char="•"/>
            </a:pPr>
            <a:r>
              <a:rPr lang="en-GB" sz="3200" dirty="0">
                <a:latin typeface="Gill Sans MT" panose="020B0502020104020203" pitchFamily="34" charset="0"/>
              </a:rPr>
              <a:t>To what extent are these concepts interconnected?</a:t>
            </a:r>
          </a:p>
        </p:txBody>
      </p:sp>
    </p:spTree>
    <p:extLst>
      <p:ext uri="{BB962C8B-B14F-4D97-AF65-F5344CB8AC3E}">
        <p14:creationId xmlns:p14="http://schemas.microsoft.com/office/powerpoint/2010/main" val="4170622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7B8B3-2BEA-78D7-501A-CD6FDDC51D3D}"/>
              </a:ext>
            </a:extLst>
          </p:cNvPr>
          <p:cNvSpPr>
            <a:spLocks noGrp="1"/>
          </p:cNvSpPr>
          <p:nvPr>
            <p:ph sz="half" idx="1"/>
          </p:nvPr>
        </p:nvSpPr>
        <p:spPr>
          <a:xfrm>
            <a:off x="540571" y="1344857"/>
            <a:ext cx="11029545" cy="1294648"/>
          </a:xfrm>
        </p:spPr>
        <p:txBody>
          <a:bodyPr>
            <a:normAutofit/>
          </a:bodyPr>
          <a:lstStyle/>
          <a:p>
            <a:pPr marL="0" indent="0" algn="just">
              <a:buNone/>
            </a:pPr>
            <a:r>
              <a:rPr lang="en-GB" sz="2400" dirty="0">
                <a:solidFill>
                  <a:schemeClr val="bg2">
                    <a:lumMod val="50000"/>
                  </a:schemeClr>
                </a:solidFill>
                <a:ea typeface="Times New Roman" panose="02020603050405020304" pitchFamily="18" charset="0"/>
              </a:rPr>
              <a:t>2) </a:t>
            </a:r>
            <a:r>
              <a:rPr lang="en-GB" sz="2400" b="0" dirty="0">
                <a:solidFill>
                  <a:schemeClr val="bg2">
                    <a:lumMod val="50000"/>
                  </a:schemeClr>
                </a:solidFill>
                <a:effectLst/>
                <a:ea typeface="Times New Roman" panose="02020603050405020304" pitchFamily="18" charset="0"/>
              </a:rPr>
              <a:t>Select quantitative OR qualitative methods. In the next approximately 500 words, explain what types of research questions are best suited to your chosen approach.</a:t>
            </a:r>
            <a:endParaRPr lang="en-GB" sz="2400" b="1" dirty="0">
              <a:solidFill>
                <a:schemeClr val="bg2">
                  <a:lumMod val="50000"/>
                </a:schemeClr>
              </a:solidFill>
              <a:effectLst/>
              <a:ea typeface="Times New Roman" panose="02020603050405020304" pitchFamily="18" charset="0"/>
            </a:endParaRPr>
          </a:p>
          <a:p>
            <a:endParaRPr lang="en-GB" dirty="0"/>
          </a:p>
        </p:txBody>
      </p:sp>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67</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
        <p:nvSpPr>
          <p:cNvPr id="4" name="TextBox 3">
            <a:extLst>
              <a:ext uri="{FF2B5EF4-FFF2-40B4-BE49-F238E27FC236}">
                <a16:creationId xmlns:a16="http://schemas.microsoft.com/office/drawing/2014/main" id="{FB3726D3-96F3-4017-6CA6-8525D391AB26}"/>
              </a:ext>
            </a:extLst>
          </p:cNvPr>
          <p:cNvSpPr txBox="1"/>
          <p:nvPr/>
        </p:nvSpPr>
        <p:spPr>
          <a:xfrm>
            <a:off x="399670" y="2393156"/>
            <a:ext cx="10309180" cy="3970318"/>
          </a:xfrm>
          <a:prstGeom prst="rect">
            <a:avLst/>
          </a:prstGeom>
          <a:noFill/>
        </p:spPr>
        <p:txBody>
          <a:bodyPr wrap="square">
            <a:spAutoFit/>
          </a:bodyPr>
          <a:lstStyle/>
          <a:p>
            <a:r>
              <a:rPr lang="en-GB" sz="2800" dirty="0">
                <a:latin typeface="Gill Sans MT" panose="020B0502020104020203" pitchFamily="34" charset="0"/>
              </a:rPr>
              <a:t>Topics from Weeks 2 &amp; 3 (Research questions, quant/qual)</a:t>
            </a:r>
          </a:p>
          <a:p>
            <a:endParaRPr lang="en-GB" sz="2800" dirty="0">
              <a:latin typeface="Gill Sans MT" panose="020B0502020104020203" pitchFamily="34" charset="0"/>
            </a:endParaRPr>
          </a:p>
          <a:p>
            <a:r>
              <a:rPr lang="en-GB" sz="2800" b="1" dirty="0">
                <a:latin typeface="Gill Sans MT" panose="020B0502020104020203" pitchFamily="34" charset="0"/>
              </a:rPr>
              <a:t>First:</a:t>
            </a:r>
          </a:p>
          <a:p>
            <a:pPr marL="285750" indent="-285750">
              <a:buFont typeface="Arial" panose="020B0604020202020204" pitchFamily="34" charset="0"/>
              <a:buChar char="•"/>
            </a:pPr>
            <a:r>
              <a:rPr lang="en-GB" sz="2800" dirty="0">
                <a:latin typeface="Gill Sans MT" panose="020B0502020104020203" pitchFamily="34" charset="0"/>
              </a:rPr>
              <a:t>Pick either quantitative or qualitative methods</a:t>
            </a:r>
          </a:p>
          <a:p>
            <a:pPr marL="285750" indent="-285750">
              <a:buFont typeface="Arial" panose="020B0604020202020204" pitchFamily="34" charset="0"/>
              <a:buChar char="•"/>
            </a:pPr>
            <a:endParaRPr lang="en-GB" sz="2800" dirty="0">
              <a:latin typeface="Gill Sans MT" panose="020B0502020104020203" pitchFamily="34" charset="0"/>
            </a:endParaRPr>
          </a:p>
          <a:p>
            <a:r>
              <a:rPr lang="en-GB" sz="2800" b="1" dirty="0">
                <a:latin typeface="Gill Sans MT" panose="020B0502020104020203" pitchFamily="34" charset="0"/>
              </a:rPr>
              <a:t>Then we need to think about:</a:t>
            </a:r>
          </a:p>
          <a:p>
            <a:pPr marL="285750" indent="-285750">
              <a:buFont typeface="Arial" panose="020B0604020202020204" pitchFamily="34" charset="0"/>
              <a:buChar char="•"/>
            </a:pPr>
            <a:r>
              <a:rPr lang="en-GB" sz="2800" dirty="0">
                <a:latin typeface="Gill Sans MT" panose="020B0502020104020203" pitchFamily="34" charset="0"/>
              </a:rPr>
              <a:t>What is our chosen method? Brief definition.</a:t>
            </a:r>
          </a:p>
          <a:p>
            <a:pPr marL="285750" indent="-285750">
              <a:buFont typeface="Arial" panose="020B0604020202020204" pitchFamily="34" charset="0"/>
              <a:buChar char="•"/>
            </a:pPr>
            <a:r>
              <a:rPr lang="en-GB" sz="2800" dirty="0">
                <a:latin typeface="Gill Sans MT" panose="020B0502020104020203" pitchFamily="34" charset="0"/>
              </a:rPr>
              <a:t>What different types of research questions can we ask?</a:t>
            </a:r>
          </a:p>
          <a:p>
            <a:pPr marL="285750" indent="-285750">
              <a:buFont typeface="Arial" panose="020B0604020202020204" pitchFamily="34" charset="0"/>
              <a:buChar char="•"/>
            </a:pPr>
            <a:r>
              <a:rPr lang="en-GB" sz="2800" dirty="0">
                <a:latin typeface="Gill Sans MT" panose="020B0502020104020203" pitchFamily="34" charset="0"/>
              </a:rPr>
              <a:t>What are the strengths and limitations of your chosen method?</a:t>
            </a:r>
          </a:p>
        </p:txBody>
      </p:sp>
    </p:spTree>
    <p:extLst>
      <p:ext uri="{BB962C8B-B14F-4D97-AF65-F5344CB8AC3E}">
        <p14:creationId xmlns:p14="http://schemas.microsoft.com/office/powerpoint/2010/main" val="1593284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68</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
        <p:nvSpPr>
          <p:cNvPr id="4" name="TextBox 3">
            <a:extLst>
              <a:ext uri="{FF2B5EF4-FFF2-40B4-BE49-F238E27FC236}">
                <a16:creationId xmlns:a16="http://schemas.microsoft.com/office/drawing/2014/main" id="{FB3726D3-96F3-4017-6CA6-8525D391AB26}"/>
              </a:ext>
            </a:extLst>
          </p:cNvPr>
          <p:cNvSpPr txBox="1"/>
          <p:nvPr/>
        </p:nvSpPr>
        <p:spPr>
          <a:xfrm>
            <a:off x="352536" y="1319771"/>
            <a:ext cx="10309180" cy="5124480"/>
          </a:xfrm>
          <a:prstGeom prst="rect">
            <a:avLst/>
          </a:prstGeom>
          <a:noFill/>
        </p:spPr>
        <p:txBody>
          <a:bodyPr wrap="square">
            <a:spAutoFit/>
          </a:bodyPr>
          <a:lstStyle/>
          <a:p>
            <a:r>
              <a:rPr lang="en-GB" sz="3600" b="1" dirty="0">
                <a:latin typeface="Gill Sans MT" panose="020B0502020104020203" pitchFamily="34" charset="0"/>
              </a:rPr>
              <a:t>Tips</a:t>
            </a:r>
          </a:p>
          <a:p>
            <a:endParaRPr lang="en-GB" sz="1100" b="1" dirty="0">
              <a:latin typeface="Gill Sans MT" panose="020B0502020104020203" pitchFamily="34" charset="0"/>
            </a:endParaRPr>
          </a:p>
          <a:p>
            <a:pPr marL="285750" indent="-285750">
              <a:buFont typeface="Arial" panose="020B0604020202020204" pitchFamily="34" charset="0"/>
              <a:buChar char="•"/>
            </a:pPr>
            <a:r>
              <a:rPr lang="en-GB" sz="2800" dirty="0">
                <a:latin typeface="Gill Sans MT" panose="020B0502020104020203" pitchFamily="34" charset="0"/>
              </a:rPr>
              <a:t>Use notes from seminar questions and assigned readings</a:t>
            </a:r>
          </a:p>
          <a:p>
            <a:pPr lvl="1"/>
            <a:r>
              <a:rPr lang="en-GB" sz="2800" dirty="0">
                <a:latin typeface="Gill Sans MT" panose="020B0502020104020203" pitchFamily="34" charset="0"/>
              </a:rPr>
              <a:t>- Can bring in additional sources, supplementary readings, finding   sources ourselves</a:t>
            </a:r>
          </a:p>
          <a:p>
            <a:pPr lvl="1"/>
            <a:endParaRPr lang="en-GB" sz="2800" dirty="0">
              <a:latin typeface="Gill Sans MT" panose="020B0502020104020203" pitchFamily="34" charset="0"/>
            </a:endParaRPr>
          </a:p>
          <a:p>
            <a:pPr marL="457200" indent="-457200">
              <a:buFont typeface="Arial" panose="020B0604020202020204" pitchFamily="34" charset="0"/>
              <a:buChar char="•"/>
            </a:pPr>
            <a:r>
              <a:rPr lang="en-GB" sz="2800" dirty="0">
                <a:latin typeface="Gill Sans MT" panose="020B0502020104020203" pitchFamily="34" charset="0"/>
              </a:rPr>
              <a:t>Limited word count</a:t>
            </a:r>
          </a:p>
          <a:p>
            <a:pPr lvl="1"/>
            <a:r>
              <a:rPr lang="en-GB" sz="2800" dirty="0">
                <a:latin typeface="Gill Sans MT" panose="020B0502020104020203" pitchFamily="34" charset="0"/>
              </a:rPr>
              <a:t> -  Brief introduction and concluding sentences</a:t>
            </a:r>
          </a:p>
          <a:p>
            <a:pPr lvl="1"/>
            <a:r>
              <a:rPr lang="en-GB" sz="2800" dirty="0">
                <a:latin typeface="Gill Sans MT" panose="020B0502020104020203" pitchFamily="34" charset="0"/>
              </a:rPr>
              <a:t> -  Then get straight to the point</a:t>
            </a:r>
          </a:p>
          <a:p>
            <a:r>
              <a:rPr lang="en-GB" sz="2800" dirty="0">
                <a:latin typeface="Gill Sans MT" panose="020B0502020104020203" pitchFamily="34" charset="0"/>
              </a:rPr>
              <a:t>      - Avoid lengthy quotes</a:t>
            </a:r>
          </a:p>
          <a:p>
            <a:r>
              <a:rPr lang="en-GB" sz="2800" dirty="0">
                <a:latin typeface="Gill Sans MT" panose="020B0502020104020203" pitchFamily="34" charset="0"/>
              </a:rPr>
              <a:t>      - Paraphrase and summarise, but reference appropriately</a:t>
            </a:r>
          </a:p>
          <a:p>
            <a:pPr lvl="1"/>
            <a:endParaRPr lang="en-GB" sz="2800" dirty="0">
              <a:latin typeface="Gill Sans MT" panose="020B0502020104020203" pitchFamily="34" charset="0"/>
            </a:endParaRPr>
          </a:p>
        </p:txBody>
      </p:sp>
    </p:spTree>
    <p:extLst>
      <p:ext uri="{BB962C8B-B14F-4D97-AF65-F5344CB8AC3E}">
        <p14:creationId xmlns:p14="http://schemas.microsoft.com/office/powerpoint/2010/main" val="3070595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69</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
        <p:nvSpPr>
          <p:cNvPr id="4" name="TextBox 3">
            <a:extLst>
              <a:ext uri="{FF2B5EF4-FFF2-40B4-BE49-F238E27FC236}">
                <a16:creationId xmlns:a16="http://schemas.microsoft.com/office/drawing/2014/main" id="{FB3726D3-96F3-4017-6CA6-8525D391AB26}"/>
              </a:ext>
            </a:extLst>
          </p:cNvPr>
          <p:cNvSpPr txBox="1"/>
          <p:nvPr/>
        </p:nvSpPr>
        <p:spPr>
          <a:xfrm>
            <a:off x="324255" y="1384488"/>
            <a:ext cx="11657212" cy="5693866"/>
          </a:xfrm>
          <a:prstGeom prst="rect">
            <a:avLst/>
          </a:prstGeom>
          <a:noFill/>
        </p:spPr>
        <p:txBody>
          <a:bodyPr wrap="square">
            <a:spAutoFit/>
          </a:bodyPr>
          <a:lstStyle/>
          <a:p>
            <a:pPr marL="285750" indent="-285750">
              <a:buFont typeface="Arial" panose="020B0604020202020204" pitchFamily="34" charset="0"/>
              <a:buChar char="•"/>
            </a:pPr>
            <a:r>
              <a:rPr lang="en-GB" sz="2800" dirty="0">
                <a:latin typeface="Gill Sans MT" panose="020B0502020104020203" pitchFamily="34" charset="0"/>
              </a:rPr>
              <a:t>Referencing guide on canvas page</a:t>
            </a:r>
          </a:p>
          <a:p>
            <a:pPr marL="285750" indent="-285750">
              <a:buFont typeface="Arial" panose="020B0604020202020204" pitchFamily="34" charset="0"/>
              <a:buChar char="•"/>
            </a:pPr>
            <a:r>
              <a:rPr lang="en-GB" sz="2800" dirty="0">
                <a:latin typeface="Gill Sans MT" panose="020B0502020104020203" pitchFamily="34" charset="0"/>
                <a:hlinkClick r:id="rId2"/>
              </a:rPr>
              <a:t>Cite them right</a:t>
            </a:r>
            <a:endParaRPr lang="en-GB" sz="2800" dirty="0">
              <a:latin typeface="Gill Sans MT" panose="020B0502020104020203" pitchFamily="34" charset="0"/>
            </a:endParaRPr>
          </a:p>
          <a:p>
            <a:pPr marL="285750" indent="-285750">
              <a:buFont typeface="Arial" panose="020B0604020202020204" pitchFamily="34" charset="0"/>
              <a:buChar char="•"/>
            </a:pPr>
            <a:r>
              <a:rPr lang="en-GB" sz="2800" dirty="0">
                <a:latin typeface="Gill Sans MT" panose="020B0502020104020203" pitchFamily="34" charset="0"/>
              </a:rPr>
              <a:t>Can use Harvard or Chicago, but be consistent!</a:t>
            </a:r>
          </a:p>
          <a:p>
            <a:pPr marL="285750" indent="-285750">
              <a:buFont typeface="Arial" panose="020B0604020202020204" pitchFamily="34" charset="0"/>
              <a:buChar char="•"/>
            </a:pPr>
            <a:endParaRPr lang="en-GB" sz="2800" dirty="0">
              <a:latin typeface="Gill Sans MT" panose="020B0502020104020203" pitchFamily="34" charset="0"/>
            </a:endParaRPr>
          </a:p>
          <a:p>
            <a:r>
              <a:rPr lang="en-GB" sz="2800" b="1" dirty="0">
                <a:latin typeface="Gill Sans MT" panose="020B0502020104020203" pitchFamily="34" charset="0"/>
              </a:rPr>
              <a:t>In text citations</a:t>
            </a:r>
          </a:p>
          <a:p>
            <a:pPr marL="285750" indent="-285750">
              <a:buFont typeface="Arial" panose="020B0604020202020204" pitchFamily="34" charset="0"/>
              <a:buChar char="•"/>
            </a:pPr>
            <a:r>
              <a:rPr lang="en-GB" sz="2800" dirty="0">
                <a:latin typeface="Gill Sans MT" panose="020B0502020104020203" pitchFamily="34" charset="0"/>
              </a:rPr>
              <a:t>Summarising general point = (author, year)</a:t>
            </a:r>
          </a:p>
          <a:p>
            <a:pPr marL="285750" indent="-285750">
              <a:buFont typeface="Arial" panose="020B0604020202020204" pitchFamily="34" charset="0"/>
              <a:buChar char="•"/>
            </a:pPr>
            <a:r>
              <a:rPr lang="en-GB" sz="2800" dirty="0">
                <a:latin typeface="Gill Sans MT" panose="020B0502020104020203" pitchFamily="34" charset="0"/>
              </a:rPr>
              <a:t>Direct quotes = always include page number (author, year page)</a:t>
            </a:r>
          </a:p>
          <a:p>
            <a:pPr marL="285750" indent="-285750">
              <a:buFont typeface="Arial" panose="020B0604020202020204" pitchFamily="34" charset="0"/>
              <a:buChar char="•"/>
            </a:pPr>
            <a:r>
              <a:rPr lang="en-GB" sz="2800" dirty="0">
                <a:latin typeface="Gill Sans MT" panose="020B0502020104020203" pitchFamily="34" charset="0"/>
              </a:rPr>
              <a:t>Paraphrasing specific point = include page number (author, year page)</a:t>
            </a:r>
          </a:p>
          <a:p>
            <a:pPr marL="285750" indent="-285750">
              <a:buFont typeface="Arial" panose="020B0604020202020204" pitchFamily="34" charset="0"/>
              <a:buChar char="•"/>
            </a:pPr>
            <a:endParaRPr lang="en-GB" sz="2800" dirty="0">
              <a:latin typeface="Gill Sans MT" panose="020B0502020104020203" pitchFamily="34" charset="0"/>
            </a:endParaRPr>
          </a:p>
          <a:p>
            <a:r>
              <a:rPr lang="en-GB" sz="2800" b="1" dirty="0">
                <a:latin typeface="Gill Sans MT" panose="020B0502020104020203" pitchFamily="34" charset="0"/>
              </a:rPr>
              <a:t>Bibliography</a:t>
            </a:r>
          </a:p>
          <a:p>
            <a:pPr marL="457200" indent="-457200">
              <a:buFont typeface="Arial" panose="020B0604020202020204" pitchFamily="34" charset="0"/>
              <a:buChar char="•"/>
            </a:pPr>
            <a:r>
              <a:rPr lang="en-GB" sz="2800" dirty="0">
                <a:latin typeface="Gill Sans MT" panose="020B0502020104020203" pitchFamily="34" charset="0"/>
              </a:rPr>
              <a:t>Only include sources you cited within the essay</a:t>
            </a:r>
          </a:p>
          <a:p>
            <a:pPr marL="285750" indent="-285750">
              <a:buFont typeface="Arial" panose="020B0604020202020204" pitchFamily="34" charset="0"/>
              <a:buChar char="•"/>
            </a:pPr>
            <a:endParaRPr lang="en-GB" sz="2800" dirty="0">
              <a:latin typeface="Gill Sans MT" panose="020B0502020104020203" pitchFamily="34" charset="0"/>
            </a:endParaRPr>
          </a:p>
          <a:p>
            <a:pPr lvl="1"/>
            <a:endParaRPr lang="en-GB" sz="2800" dirty="0">
              <a:latin typeface="Gill Sans MT" panose="020B0502020104020203" pitchFamily="34" charset="0"/>
            </a:endParaRPr>
          </a:p>
        </p:txBody>
      </p:sp>
    </p:spTree>
    <p:extLst>
      <p:ext uri="{BB962C8B-B14F-4D97-AF65-F5344CB8AC3E}">
        <p14:creationId xmlns:p14="http://schemas.microsoft.com/office/powerpoint/2010/main" val="35260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87E421-BF2F-EDAC-CEDC-D49F30D9DE1D}"/>
              </a:ext>
            </a:extLst>
          </p:cNvPr>
          <p:cNvSpPr>
            <a:spLocks noGrp="1"/>
          </p:cNvSpPr>
          <p:nvPr>
            <p:ph sz="half" idx="1"/>
          </p:nvPr>
        </p:nvSpPr>
        <p:spPr>
          <a:xfrm>
            <a:off x="182058" y="1369150"/>
            <a:ext cx="11421941" cy="5071157"/>
          </a:xfrm>
        </p:spPr>
        <p:txBody>
          <a:bodyPr>
            <a:noAutofit/>
          </a:bodyPr>
          <a:lstStyle/>
          <a:p>
            <a:pPr marL="0" indent="0">
              <a:buNone/>
            </a:pPr>
            <a:r>
              <a:rPr lang="en-GB" sz="3600" dirty="0"/>
              <a:t>  Surveys are everywhere</a:t>
            </a:r>
          </a:p>
          <a:p>
            <a:pPr marL="0" indent="0">
              <a:buNone/>
            </a:pPr>
            <a:r>
              <a:rPr lang="en-GB" sz="3600" dirty="0"/>
              <a:t>  Popular in social sciences, market research &amp; psychology</a:t>
            </a:r>
          </a:p>
          <a:p>
            <a:endParaRPr lang="en-GB" sz="3600" dirty="0"/>
          </a:p>
          <a:p>
            <a:endParaRPr lang="en-GB" sz="2800" dirty="0"/>
          </a:p>
          <a:p>
            <a:endParaRPr lang="en-GB" sz="3200" dirty="0"/>
          </a:p>
          <a:p>
            <a:endParaRPr lang="en-GB" sz="3200" dirty="0"/>
          </a:p>
        </p:txBody>
      </p:sp>
      <p:sp>
        <p:nvSpPr>
          <p:cNvPr id="5" name="Slide Number Placeholder 4">
            <a:extLst>
              <a:ext uri="{FF2B5EF4-FFF2-40B4-BE49-F238E27FC236}">
                <a16:creationId xmlns:a16="http://schemas.microsoft.com/office/drawing/2014/main" id="{7C114DEB-E576-A66E-F9FA-997A69AA06BA}"/>
              </a:ext>
            </a:extLst>
          </p:cNvPr>
          <p:cNvSpPr>
            <a:spLocks noGrp="1"/>
          </p:cNvSpPr>
          <p:nvPr>
            <p:ph type="sldNum" sz="quarter" idx="12"/>
          </p:nvPr>
        </p:nvSpPr>
        <p:spPr/>
        <p:txBody>
          <a:bodyPr/>
          <a:lstStyle/>
          <a:p>
            <a:fld id="{372769DB-CAE7-4C85-A9AF-7D4D8DE4CA22}" type="slidenum">
              <a:rPr lang="en-GB" smtClean="0"/>
              <a:t>7</a:t>
            </a:fld>
            <a:endParaRPr lang="en-GB" dirty="0"/>
          </a:p>
        </p:txBody>
      </p:sp>
      <p:sp>
        <p:nvSpPr>
          <p:cNvPr id="6" name="Title 5">
            <a:extLst>
              <a:ext uri="{FF2B5EF4-FFF2-40B4-BE49-F238E27FC236}">
                <a16:creationId xmlns:a16="http://schemas.microsoft.com/office/drawing/2014/main" id="{45C14F5E-48DE-4350-2D00-DF49CE5C76AC}"/>
              </a:ext>
            </a:extLst>
          </p:cNvPr>
          <p:cNvSpPr>
            <a:spLocks noGrp="1"/>
          </p:cNvSpPr>
          <p:nvPr>
            <p:ph type="title"/>
          </p:nvPr>
        </p:nvSpPr>
        <p:spPr/>
        <p:txBody>
          <a:bodyPr/>
          <a:lstStyle/>
          <a:p>
            <a:r>
              <a:rPr lang="en-GB" dirty="0"/>
              <a:t>What is a survey?</a:t>
            </a:r>
          </a:p>
        </p:txBody>
      </p:sp>
      <p:pic>
        <p:nvPicPr>
          <p:cNvPr id="10" name="Picture 9" descr="A hand holding a pen&#10;&#10;Description automatically generated">
            <a:extLst>
              <a:ext uri="{FF2B5EF4-FFF2-40B4-BE49-F238E27FC236}">
                <a16:creationId xmlns:a16="http://schemas.microsoft.com/office/drawing/2014/main" id="{5EFEC912-7434-1373-84F5-CDE51578C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21" y="3678024"/>
            <a:ext cx="4017481" cy="2403271"/>
          </a:xfrm>
          <a:prstGeom prst="rect">
            <a:avLst/>
          </a:prstGeom>
        </p:spPr>
      </p:pic>
      <p:pic>
        <p:nvPicPr>
          <p:cNvPr id="12" name="Picture 11" descr="A group of people wearing face masks&#10;&#10;Description automatically generated">
            <a:extLst>
              <a:ext uri="{FF2B5EF4-FFF2-40B4-BE49-F238E27FC236}">
                <a16:creationId xmlns:a16="http://schemas.microsoft.com/office/drawing/2014/main" id="{6472DF0D-C2EE-0757-EB99-423E97C4C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747" y="3538189"/>
            <a:ext cx="3439812" cy="2536993"/>
          </a:xfrm>
          <a:prstGeom prst="rect">
            <a:avLst/>
          </a:prstGeom>
        </p:spPr>
      </p:pic>
      <p:pic>
        <p:nvPicPr>
          <p:cNvPr id="14" name="Picture 13" descr="A hand holding a tablet with a check box and a tick&#10;&#10;Description automatically generated">
            <a:extLst>
              <a:ext uri="{FF2B5EF4-FFF2-40B4-BE49-F238E27FC236}">
                <a16:creationId xmlns:a16="http://schemas.microsoft.com/office/drawing/2014/main" id="{D9154CCD-CE67-AEC4-3D54-214ACB9C2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420" y="2865919"/>
            <a:ext cx="1760373" cy="1752752"/>
          </a:xfrm>
          <a:prstGeom prst="rect">
            <a:avLst/>
          </a:prstGeom>
        </p:spPr>
      </p:pic>
      <p:pic>
        <p:nvPicPr>
          <p:cNvPr id="16" name="Picture 15" descr="A close-up of a questionnaire&#10;&#10;Description automatically generated">
            <a:extLst>
              <a:ext uri="{FF2B5EF4-FFF2-40B4-BE49-F238E27FC236}">
                <a16:creationId xmlns:a16="http://schemas.microsoft.com/office/drawing/2014/main" id="{2585F003-07F9-9D94-9E8E-0DC207A0E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0658" y="4879660"/>
            <a:ext cx="2778554" cy="1848939"/>
          </a:xfrm>
          <a:prstGeom prst="rect">
            <a:avLst/>
          </a:prstGeom>
        </p:spPr>
      </p:pic>
    </p:spTree>
    <p:extLst>
      <p:ext uri="{BB962C8B-B14F-4D97-AF65-F5344CB8AC3E}">
        <p14:creationId xmlns:p14="http://schemas.microsoft.com/office/powerpoint/2010/main" val="319231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70</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
        <p:nvSpPr>
          <p:cNvPr id="4" name="TextBox 3">
            <a:extLst>
              <a:ext uri="{FF2B5EF4-FFF2-40B4-BE49-F238E27FC236}">
                <a16:creationId xmlns:a16="http://schemas.microsoft.com/office/drawing/2014/main" id="{FB3726D3-96F3-4017-6CA6-8525D391AB26}"/>
              </a:ext>
            </a:extLst>
          </p:cNvPr>
          <p:cNvSpPr txBox="1"/>
          <p:nvPr/>
        </p:nvSpPr>
        <p:spPr>
          <a:xfrm>
            <a:off x="1040543" y="2402583"/>
            <a:ext cx="11657212" cy="3170099"/>
          </a:xfrm>
          <a:prstGeom prst="rect">
            <a:avLst/>
          </a:prstGeom>
          <a:noFill/>
        </p:spPr>
        <p:txBody>
          <a:bodyPr wrap="square">
            <a:spAutoFit/>
          </a:bodyPr>
          <a:lstStyle/>
          <a:p>
            <a:pPr marL="285750" indent="-285750">
              <a:buFont typeface="Arial" panose="020B0604020202020204" pitchFamily="34" charset="0"/>
              <a:buChar char="•"/>
            </a:pPr>
            <a:r>
              <a:rPr lang="en-GB" sz="3600" dirty="0">
                <a:latin typeface="Gill Sans MT" panose="020B0502020104020203" pitchFamily="34" charset="0"/>
              </a:rPr>
              <a:t>More information available on canvas</a:t>
            </a:r>
          </a:p>
          <a:p>
            <a:pPr marL="285750" indent="-285750">
              <a:buFont typeface="Arial" panose="020B0604020202020204" pitchFamily="34" charset="0"/>
              <a:buChar char="•"/>
            </a:pPr>
            <a:r>
              <a:rPr lang="en-GB" sz="3600" dirty="0">
                <a:latin typeface="Gill Sans MT" panose="020B0502020104020203" pitchFamily="34" charset="0"/>
              </a:rPr>
              <a:t>Any questions, please come along to office hours</a:t>
            </a:r>
          </a:p>
          <a:p>
            <a:pPr marL="285750" indent="-285750">
              <a:buFont typeface="Arial" panose="020B0604020202020204" pitchFamily="34" charset="0"/>
              <a:buChar char="•"/>
            </a:pPr>
            <a:endParaRPr lang="en-GB" sz="3600" dirty="0">
              <a:latin typeface="Gill Sans MT" panose="020B0502020104020203" pitchFamily="34" charset="0"/>
            </a:endParaRPr>
          </a:p>
          <a:p>
            <a:pPr marL="285750" indent="-285750">
              <a:buFont typeface="Arial" panose="020B0604020202020204" pitchFamily="34" charset="0"/>
              <a:buChar char="•"/>
            </a:pPr>
            <a:endParaRPr lang="en-GB" sz="3600" dirty="0">
              <a:latin typeface="Gill Sans MT" panose="020B0502020104020203" pitchFamily="34" charset="0"/>
            </a:endParaRPr>
          </a:p>
          <a:p>
            <a:pPr marL="285750" indent="-285750">
              <a:buFont typeface="Arial" panose="020B0604020202020204" pitchFamily="34" charset="0"/>
              <a:buChar char="•"/>
            </a:pPr>
            <a:endParaRPr lang="en-GB" sz="2800" dirty="0">
              <a:latin typeface="Gill Sans MT" panose="020B0502020104020203" pitchFamily="34" charset="0"/>
            </a:endParaRPr>
          </a:p>
          <a:p>
            <a:pPr lvl="1"/>
            <a:endParaRPr lang="en-GB" sz="2800" dirty="0">
              <a:latin typeface="Gill Sans MT" panose="020B0502020104020203" pitchFamily="34" charset="0"/>
            </a:endParaRPr>
          </a:p>
        </p:txBody>
      </p:sp>
    </p:spTree>
    <p:extLst>
      <p:ext uri="{BB962C8B-B14F-4D97-AF65-F5344CB8AC3E}">
        <p14:creationId xmlns:p14="http://schemas.microsoft.com/office/powerpoint/2010/main" val="18278538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1AD3-E518-3F96-4C81-C536014DCE28}"/>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E135D9CD-A900-7B1B-2DB9-134526B5DDFC}"/>
              </a:ext>
            </a:extLst>
          </p:cNvPr>
          <p:cNvSpPr>
            <a:spLocks noGrp="1"/>
          </p:cNvSpPr>
          <p:nvPr>
            <p:ph idx="1"/>
          </p:nvPr>
        </p:nvSpPr>
        <p:spPr>
          <a:xfrm>
            <a:off x="252918" y="1544320"/>
            <a:ext cx="11512362" cy="4819154"/>
          </a:xfrm>
        </p:spPr>
        <p:txBody>
          <a:bodyPr>
            <a:normAutofit/>
          </a:bodyPr>
          <a:lstStyle/>
          <a:p>
            <a:r>
              <a:rPr lang="en-GB" sz="2400" dirty="0">
                <a:effectLst/>
              </a:rPr>
              <a:t>Bailey, J. (2022) ‘Political Surveys Bias Self-Reported Economic Perceptions’, Public Opinion Quarterly, 85(4), pp. 987–1008. Available at: </a:t>
            </a:r>
            <a:r>
              <a:rPr lang="en-GB" sz="2400" dirty="0">
                <a:effectLst/>
                <a:hlinkClick r:id="rId2"/>
              </a:rPr>
              <a:t>https://doi.org/10.1093/poq/nfab054</a:t>
            </a:r>
            <a:r>
              <a:rPr lang="en-GB" sz="2400" dirty="0">
                <a:effectLst/>
              </a:rPr>
              <a:t>.</a:t>
            </a:r>
          </a:p>
          <a:p>
            <a:r>
              <a:rPr lang="en-GB" sz="2400" dirty="0" err="1">
                <a:effectLst/>
              </a:rPr>
              <a:t>Selb</a:t>
            </a:r>
            <a:r>
              <a:rPr lang="en-GB" sz="2400" dirty="0">
                <a:effectLst/>
              </a:rPr>
              <a:t>, P. and </a:t>
            </a:r>
            <a:r>
              <a:rPr lang="en-GB" sz="2400" dirty="0" err="1">
                <a:effectLst/>
              </a:rPr>
              <a:t>Munzert</a:t>
            </a:r>
            <a:r>
              <a:rPr lang="en-GB" sz="2400" dirty="0">
                <a:effectLst/>
              </a:rPr>
              <a:t>, S. (2013) ‘Voter overrepresentation, vote misreporting, and turnout bias in postelection surveys’, </a:t>
            </a:r>
            <a:r>
              <a:rPr lang="en-GB" sz="2400" i="1" dirty="0">
                <a:effectLst/>
              </a:rPr>
              <a:t>Electoral Studies</a:t>
            </a:r>
            <a:r>
              <a:rPr lang="en-GB" sz="2400" dirty="0">
                <a:effectLst/>
              </a:rPr>
              <a:t>, 32(1), pp. 186–196. Available at: </a:t>
            </a:r>
            <a:r>
              <a:rPr lang="en-GB" sz="2400" dirty="0">
                <a:effectLst/>
                <a:hlinkClick r:id="rId3"/>
              </a:rPr>
              <a:t>https://doi.org/10.1016/j.electstud.2012.11.004</a:t>
            </a:r>
            <a:r>
              <a:rPr lang="en-GB" sz="2400" dirty="0">
                <a:effectLst/>
              </a:rPr>
              <a:t>.</a:t>
            </a:r>
          </a:p>
          <a:p>
            <a:endParaRPr lang="en-GB" sz="2800" dirty="0"/>
          </a:p>
        </p:txBody>
      </p:sp>
      <p:sp>
        <p:nvSpPr>
          <p:cNvPr id="4" name="Footer Placeholder 3">
            <a:extLst>
              <a:ext uri="{FF2B5EF4-FFF2-40B4-BE49-F238E27FC236}">
                <a16:creationId xmlns:a16="http://schemas.microsoft.com/office/drawing/2014/main" id="{7527B9C3-8F0A-6E63-51A5-AB12180B4042}"/>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C34F6AFF-2BB5-333E-02D1-EB558C527534}"/>
              </a:ext>
            </a:extLst>
          </p:cNvPr>
          <p:cNvSpPr>
            <a:spLocks noGrp="1"/>
          </p:cNvSpPr>
          <p:nvPr>
            <p:ph type="sldNum" sz="quarter" idx="12"/>
          </p:nvPr>
        </p:nvSpPr>
        <p:spPr/>
        <p:txBody>
          <a:bodyPr/>
          <a:lstStyle/>
          <a:p>
            <a:fld id="{372769DB-CAE7-4C85-A9AF-7D4D8DE4CA22}" type="slidenum">
              <a:rPr lang="en-GB" smtClean="0"/>
              <a:t>71</a:t>
            </a:fld>
            <a:endParaRPr lang="en-GB" dirty="0"/>
          </a:p>
        </p:txBody>
      </p:sp>
    </p:spTree>
    <p:extLst>
      <p:ext uri="{BB962C8B-B14F-4D97-AF65-F5344CB8AC3E}">
        <p14:creationId xmlns:p14="http://schemas.microsoft.com/office/powerpoint/2010/main" val="1818418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87E421-BF2F-EDAC-CEDC-D49F30D9DE1D}"/>
              </a:ext>
            </a:extLst>
          </p:cNvPr>
          <p:cNvSpPr>
            <a:spLocks noGrp="1"/>
          </p:cNvSpPr>
          <p:nvPr>
            <p:ph sz="half" idx="1"/>
          </p:nvPr>
        </p:nvSpPr>
        <p:spPr>
          <a:xfrm>
            <a:off x="182058" y="1369150"/>
            <a:ext cx="11421941" cy="5071157"/>
          </a:xfrm>
        </p:spPr>
        <p:txBody>
          <a:bodyPr>
            <a:noAutofit/>
          </a:bodyPr>
          <a:lstStyle/>
          <a:p>
            <a:pPr marL="0" indent="0">
              <a:buNone/>
            </a:pPr>
            <a:r>
              <a:rPr lang="en-GB" sz="3200" dirty="0"/>
              <a:t>Gathering information by asking people questions</a:t>
            </a:r>
          </a:p>
          <a:p>
            <a:endParaRPr lang="en-GB" sz="3200" dirty="0"/>
          </a:p>
          <a:p>
            <a:pPr marL="0" indent="0">
              <a:buNone/>
            </a:pPr>
            <a:r>
              <a:rPr lang="en-GB" sz="3200" b="1" dirty="0"/>
              <a:t>Questionnaire</a:t>
            </a:r>
          </a:p>
          <a:p>
            <a:r>
              <a:rPr lang="en-GB" sz="3200" dirty="0"/>
              <a:t>The set of questions you ask respondents</a:t>
            </a:r>
          </a:p>
          <a:p>
            <a:endParaRPr lang="en-GB" sz="3200" dirty="0"/>
          </a:p>
          <a:p>
            <a:pPr marL="0" indent="0">
              <a:buNone/>
            </a:pPr>
            <a:r>
              <a:rPr lang="en-GB" sz="3200" b="1" dirty="0"/>
              <a:t>Surveys</a:t>
            </a:r>
          </a:p>
          <a:p>
            <a:r>
              <a:rPr lang="en-GB" sz="3200" dirty="0"/>
              <a:t>Process of planning, collecting and analysing data</a:t>
            </a:r>
          </a:p>
          <a:p>
            <a:pPr marL="0" indent="0">
              <a:buNone/>
            </a:pPr>
            <a:r>
              <a:rPr lang="en-GB" sz="3200" dirty="0"/>
              <a:t>  - Self-completion questionnaires</a:t>
            </a:r>
          </a:p>
          <a:p>
            <a:pPr marL="0" indent="0">
              <a:buNone/>
            </a:pPr>
            <a:r>
              <a:rPr lang="en-GB" sz="3200" dirty="0"/>
              <a:t>  - Face-to-face structured interviews</a:t>
            </a:r>
          </a:p>
          <a:p>
            <a:endParaRPr lang="en-GB" sz="2800" dirty="0"/>
          </a:p>
          <a:p>
            <a:endParaRPr lang="en-GB" sz="3200" dirty="0"/>
          </a:p>
          <a:p>
            <a:endParaRPr lang="en-GB" sz="3200" dirty="0"/>
          </a:p>
        </p:txBody>
      </p:sp>
      <p:sp>
        <p:nvSpPr>
          <p:cNvPr id="5" name="Slide Number Placeholder 4">
            <a:extLst>
              <a:ext uri="{FF2B5EF4-FFF2-40B4-BE49-F238E27FC236}">
                <a16:creationId xmlns:a16="http://schemas.microsoft.com/office/drawing/2014/main" id="{7C114DEB-E576-A66E-F9FA-997A69AA06BA}"/>
              </a:ext>
            </a:extLst>
          </p:cNvPr>
          <p:cNvSpPr>
            <a:spLocks noGrp="1"/>
          </p:cNvSpPr>
          <p:nvPr>
            <p:ph type="sldNum" sz="quarter" idx="12"/>
          </p:nvPr>
        </p:nvSpPr>
        <p:spPr/>
        <p:txBody>
          <a:bodyPr/>
          <a:lstStyle/>
          <a:p>
            <a:fld id="{372769DB-CAE7-4C85-A9AF-7D4D8DE4CA22}" type="slidenum">
              <a:rPr lang="en-GB" smtClean="0"/>
              <a:t>8</a:t>
            </a:fld>
            <a:endParaRPr lang="en-GB" dirty="0"/>
          </a:p>
        </p:txBody>
      </p:sp>
      <p:sp>
        <p:nvSpPr>
          <p:cNvPr id="6" name="Title 5">
            <a:extLst>
              <a:ext uri="{FF2B5EF4-FFF2-40B4-BE49-F238E27FC236}">
                <a16:creationId xmlns:a16="http://schemas.microsoft.com/office/drawing/2014/main" id="{45C14F5E-48DE-4350-2D00-DF49CE5C76AC}"/>
              </a:ext>
            </a:extLst>
          </p:cNvPr>
          <p:cNvSpPr>
            <a:spLocks noGrp="1"/>
          </p:cNvSpPr>
          <p:nvPr>
            <p:ph type="title"/>
          </p:nvPr>
        </p:nvSpPr>
        <p:spPr/>
        <p:txBody>
          <a:bodyPr/>
          <a:lstStyle/>
          <a:p>
            <a:r>
              <a:rPr lang="en-GB" dirty="0"/>
              <a:t>What is a survey?</a:t>
            </a:r>
          </a:p>
        </p:txBody>
      </p:sp>
      <p:pic>
        <p:nvPicPr>
          <p:cNvPr id="4" name="Picture 3" descr="A clipboard with check marks&#10;&#10;Description automatically generated">
            <a:extLst>
              <a:ext uri="{FF2B5EF4-FFF2-40B4-BE49-F238E27FC236}">
                <a16:creationId xmlns:a16="http://schemas.microsoft.com/office/drawing/2014/main" id="{3595B6B7-D745-FB69-B7CE-A2342356B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7343" y="2017986"/>
            <a:ext cx="3362346" cy="4216382"/>
          </a:xfrm>
          <a:prstGeom prst="rect">
            <a:avLst/>
          </a:prstGeom>
        </p:spPr>
      </p:pic>
    </p:spTree>
    <p:extLst>
      <p:ext uri="{BB962C8B-B14F-4D97-AF65-F5344CB8AC3E}">
        <p14:creationId xmlns:p14="http://schemas.microsoft.com/office/powerpoint/2010/main" val="34821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87E421-BF2F-EDAC-CEDC-D49F30D9DE1D}"/>
              </a:ext>
            </a:extLst>
          </p:cNvPr>
          <p:cNvSpPr>
            <a:spLocks noGrp="1"/>
          </p:cNvSpPr>
          <p:nvPr>
            <p:ph sz="half" idx="1"/>
          </p:nvPr>
        </p:nvSpPr>
        <p:spPr>
          <a:xfrm>
            <a:off x="229488" y="1894739"/>
            <a:ext cx="11421941" cy="5071157"/>
          </a:xfrm>
        </p:spPr>
        <p:txBody>
          <a:bodyPr>
            <a:noAutofit/>
          </a:bodyPr>
          <a:lstStyle/>
          <a:p>
            <a:pPr marL="0" indent="0">
              <a:buNone/>
            </a:pPr>
            <a:r>
              <a:rPr lang="en-GB" sz="3600" b="1" dirty="0"/>
              <a:t>Why use surveys?</a:t>
            </a:r>
          </a:p>
          <a:p>
            <a:r>
              <a:rPr lang="en-GB" sz="3600" dirty="0"/>
              <a:t>Insight into what different sections of society think or do</a:t>
            </a:r>
          </a:p>
          <a:p>
            <a:r>
              <a:rPr lang="en-GB" sz="3600" dirty="0"/>
              <a:t>Can make comparisons: over time, across countries</a:t>
            </a:r>
          </a:p>
          <a:p>
            <a:r>
              <a:rPr lang="en-GB" sz="3600" dirty="0"/>
              <a:t>Find out about a population by asking just a sample</a:t>
            </a:r>
          </a:p>
          <a:p>
            <a:endParaRPr lang="en-GB" sz="3600" dirty="0"/>
          </a:p>
          <a:p>
            <a:endParaRPr lang="en-GB" sz="3600" dirty="0"/>
          </a:p>
          <a:p>
            <a:endParaRPr lang="en-GB" sz="2800" dirty="0"/>
          </a:p>
          <a:p>
            <a:endParaRPr lang="en-GB" sz="3200" dirty="0"/>
          </a:p>
          <a:p>
            <a:endParaRPr lang="en-GB" sz="3200" dirty="0"/>
          </a:p>
        </p:txBody>
      </p:sp>
      <p:sp>
        <p:nvSpPr>
          <p:cNvPr id="5" name="Slide Number Placeholder 4">
            <a:extLst>
              <a:ext uri="{FF2B5EF4-FFF2-40B4-BE49-F238E27FC236}">
                <a16:creationId xmlns:a16="http://schemas.microsoft.com/office/drawing/2014/main" id="{7C114DEB-E576-A66E-F9FA-997A69AA06BA}"/>
              </a:ext>
            </a:extLst>
          </p:cNvPr>
          <p:cNvSpPr>
            <a:spLocks noGrp="1"/>
          </p:cNvSpPr>
          <p:nvPr>
            <p:ph type="sldNum" sz="quarter" idx="12"/>
          </p:nvPr>
        </p:nvSpPr>
        <p:spPr/>
        <p:txBody>
          <a:bodyPr/>
          <a:lstStyle/>
          <a:p>
            <a:fld id="{372769DB-CAE7-4C85-A9AF-7D4D8DE4CA22}" type="slidenum">
              <a:rPr lang="en-GB" smtClean="0"/>
              <a:t>9</a:t>
            </a:fld>
            <a:endParaRPr lang="en-GB" dirty="0"/>
          </a:p>
        </p:txBody>
      </p:sp>
      <p:sp>
        <p:nvSpPr>
          <p:cNvPr id="6" name="Title 5">
            <a:extLst>
              <a:ext uri="{FF2B5EF4-FFF2-40B4-BE49-F238E27FC236}">
                <a16:creationId xmlns:a16="http://schemas.microsoft.com/office/drawing/2014/main" id="{45C14F5E-48DE-4350-2D00-DF49CE5C76AC}"/>
              </a:ext>
            </a:extLst>
          </p:cNvPr>
          <p:cNvSpPr>
            <a:spLocks noGrp="1"/>
          </p:cNvSpPr>
          <p:nvPr>
            <p:ph type="title"/>
          </p:nvPr>
        </p:nvSpPr>
        <p:spPr/>
        <p:txBody>
          <a:bodyPr/>
          <a:lstStyle/>
          <a:p>
            <a:r>
              <a:rPr lang="en-GB" dirty="0"/>
              <a:t>What is a survey?</a:t>
            </a:r>
          </a:p>
        </p:txBody>
      </p:sp>
    </p:spTree>
    <p:extLst>
      <p:ext uri="{BB962C8B-B14F-4D97-AF65-F5344CB8AC3E}">
        <p14:creationId xmlns:p14="http://schemas.microsoft.com/office/powerpoint/2010/main" val="3270315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23AFCB4-6ED2-4A1B-B74C-8E17736BF60B}">
  <we:reference id="3e0fcce7-415c-4081-926c-b4e449c650e4" version="1.1.0.2" store="EXCatalog" storeType="EXCatalog"/>
  <we:alternateReferences>
    <we:reference id="WA200004709" version="1.1.0.2" store="en-GB" storeType="OMEX"/>
  </we:alternateReferences>
  <we:properties>
    <we:property name="Office.AutoShowTaskpaneWithDocument" value="true"/>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1820</TotalTime>
  <Words>2904</Words>
  <Application>Microsoft Office PowerPoint</Application>
  <PresentationFormat>Widescreen</PresentationFormat>
  <Paragraphs>698</Paragraphs>
  <Slides>71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Franklin Gothic Demi</vt:lpstr>
      <vt:lpstr>Gill Sans MT</vt:lpstr>
      <vt:lpstr>Times New Roman</vt:lpstr>
      <vt:lpstr>Wingdings</vt:lpstr>
      <vt:lpstr>Office Theme</vt:lpstr>
      <vt:lpstr>Surveys (Part I)</vt:lpstr>
      <vt:lpstr>PowerPoint Presentation</vt:lpstr>
      <vt:lpstr>PowerPoint Presentation</vt:lpstr>
      <vt:lpstr>Recap</vt:lpstr>
      <vt:lpstr>Recap</vt:lpstr>
      <vt:lpstr>What we will cover</vt:lpstr>
      <vt:lpstr>What is a survey?</vt:lpstr>
      <vt:lpstr>What is a survey?</vt:lpstr>
      <vt:lpstr>What is a survey?</vt:lpstr>
      <vt:lpstr>What are surveys used for?</vt:lpstr>
      <vt:lpstr>What are surveys used for?</vt:lpstr>
      <vt:lpstr>Strengths and Weaknesses</vt:lpstr>
      <vt:lpstr>Variable Types</vt:lpstr>
      <vt:lpstr>Survey questions</vt:lpstr>
      <vt:lpstr>Survey questions</vt:lpstr>
      <vt:lpstr>Survey questions</vt:lpstr>
      <vt:lpstr>Variable types</vt:lpstr>
      <vt:lpstr>Variable types</vt:lpstr>
      <vt:lpstr>Variable types</vt:lpstr>
      <vt:lpstr>Variable types</vt:lpstr>
      <vt:lpstr>Variable types</vt:lpstr>
      <vt:lpstr>Variable types</vt:lpstr>
      <vt:lpstr>Variable types</vt:lpstr>
      <vt:lpstr>Discussion Question </vt:lpstr>
      <vt:lpstr>Discussion Question </vt:lpstr>
      <vt:lpstr>Discussion Question </vt:lpstr>
      <vt:lpstr>Discussion Question </vt:lpstr>
      <vt:lpstr>Discussion Question </vt:lpstr>
      <vt:lpstr>Discussion Question </vt:lpstr>
      <vt:lpstr>Discussion Question </vt:lpstr>
      <vt:lpstr>Variable types</vt:lpstr>
      <vt:lpstr>Survey Design</vt:lpstr>
      <vt:lpstr>Designing surveys</vt:lpstr>
      <vt:lpstr>Designing surveys</vt:lpstr>
      <vt:lpstr>Designing surveys</vt:lpstr>
      <vt:lpstr>Designing surveys</vt:lpstr>
      <vt:lpstr>Designing surveys</vt:lpstr>
      <vt:lpstr>Designing surveys</vt:lpstr>
      <vt:lpstr>Designing surveys</vt:lpstr>
      <vt:lpstr>Question Design</vt:lpstr>
      <vt:lpstr>Asking questions</vt:lpstr>
      <vt:lpstr>What we ask: Question Design</vt:lpstr>
      <vt:lpstr>What we ask: Question Design</vt:lpstr>
      <vt:lpstr>What we ask: Question Design</vt:lpstr>
      <vt:lpstr>What we ask: Question Design</vt:lpstr>
      <vt:lpstr>Example: Voter Turnout</vt:lpstr>
      <vt:lpstr>PowerPoint Presentation</vt:lpstr>
      <vt:lpstr>Discussion question</vt:lpstr>
      <vt:lpstr>What we ask: Question Design</vt:lpstr>
      <vt:lpstr>What we ask: Question Design</vt:lpstr>
      <vt:lpstr>What we ask: Question Design</vt:lpstr>
      <vt:lpstr>What we ask: Question Design</vt:lpstr>
      <vt:lpstr>PowerPoint Presentation</vt:lpstr>
      <vt:lpstr>PowerPoint Presentation</vt:lpstr>
      <vt:lpstr>What we ask: Question Design</vt:lpstr>
      <vt:lpstr>Discussion question</vt:lpstr>
      <vt:lpstr>Discussion question</vt:lpstr>
      <vt:lpstr>Summary</vt:lpstr>
      <vt:lpstr>Surveys</vt:lpstr>
      <vt:lpstr>Surveys</vt:lpstr>
      <vt:lpstr>Surveys</vt:lpstr>
      <vt:lpstr>Surveys</vt:lpstr>
      <vt:lpstr>POL2017 Assessment 1</vt:lpstr>
      <vt:lpstr>Assessment 1</vt:lpstr>
      <vt:lpstr>Assessment 1</vt:lpstr>
      <vt:lpstr>Assessment 1</vt:lpstr>
      <vt:lpstr>Assessment 1</vt:lpstr>
      <vt:lpstr>Assessment 1</vt:lpstr>
      <vt:lpstr>Assessment 1</vt:lpstr>
      <vt:lpstr>Assessment 1</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 Lecture 2  Becoming a Political Researcher (POL2017)</dc:title>
  <dc:creator>brian boyle</dc:creator>
  <cp:lastModifiedBy>Brian Boyle</cp:lastModifiedBy>
  <cp:revision>300</cp:revision>
  <dcterms:created xsi:type="dcterms:W3CDTF">2023-12-20T10:52:04Z</dcterms:created>
  <dcterms:modified xsi:type="dcterms:W3CDTF">2024-02-26T20:13:50Z</dcterms:modified>
</cp:coreProperties>
</file>